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46"/>
  </p:notesMasterIdLst>
  <p:sldIdLst>
    <p:sldId id="257" r:id="rId2"/>
    <p:sldId id="258" r:id="rId3"/>
    <p:sldId id="259" r:id="rId4"/>
    <p:sldId id="260" r:id="rId5"/>
    <p:sldId id="261" r:id="rId6"/>
    <p:sldId id="264" r:id="rId7"/>
    <p:sldId id="267" r:id="rId8"/>
    <p:sldId id="290" r:id="rId9"/>
    <p:sldId id="263" r:id="rId10"/>
    <p:sldId id="275" r:id="rId11"/>
    <p:sldId id="277" r:id="rId12"/>
    <p:sldId id="284" r:id="rId13"/>
    <p:sldId id="276" r:id="rId14"/>
    <p:sldId id="291" r:id="rId15"/>
    <p:sldId id="292" r:id="rId16"/>
    <p:sldId id="293" r:id="rId17"/>
    <p:sldId id="288" r:id="rId18"/>
    <p:sldId id="285" r:id="rId19"/>
    <p:sldId id="286" r:id="rId20"/>
    <p:sldId id="294" r:id="rId21"/>
    <p:sldId id="282" r:id="rId22"/>
    <p:sldId id="295" r:id="rId23"/>
    <p:sldId id="278" r:id="rId24"/>
    <p:sldId id="279" r:id="rId25"/>
    <p:sldId id="280" r:id="rId26"/>
    <p:sldId id="281" r:id="rId27"/>
    <p:sldId id="297" r:id="rId28"/>
    <p:sldId id="296" r:id="rId29"/>
    <p:sldId id="289" r:id="rId30"/>
    <p:sldId id="307" r:id="rId31"/>
    <p:sldId id="306" r:id="rId32"/>
    <p:sldId id="270" r:id="rId33"/>
    <p:sldId id="271" r:id="rId34"/>
    <p:sldId id="272" r:id="rId35"/>
    <p:sldId id="273" r:id="rId36"/>
    <p:sldId id="274" r:id="rId37"/>
    <p:sldId id="298" r:id="rId38"/>
    <p:sldId id="299" r:id="rId39"/>
    <p:sldId id="300" r:id="rId40"/>
    <p:sldId id="301" r:id="rId41"/>
    <p:sldId id="302" r:id="rId42"/>
    <p:sldId id="303" r:id="rId43"/>
    <p:sldId id="266" r:id="rId44"/>
    <p:sldId id="304"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2" d="100"/>
          <a:sy n="112" d="100"/>
        </p:scale>
        <p:origin x="-112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156A9A-3A64-FE4C-8B68-D4A872127F7B}" type="datetimeFigureOut">
              <a:rPr lang="en-US" smtClean="0"/>
              <a:t>8/18/11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7C8CF3-5A60-324C-8D98-AFE0C0C7E15A}" type="slidenum">
              <a:rPr lang="en-US" smtClean="0"/>
              <a:t>‹#›</a:t>
            </a:fld>
            <a:endParaRPr lang="en-US"/>
          </a:p>
        </p:txBody>
      </p:sp>
    </p:spTree>
    <p:extLst>
      <p:ext uri="{BB962C8B-B14F-4D97-AF65-F5344CB8AC3E}">
        <p14:creationId xmlns:p14="http://schemas.microsoft.com/office/powerpoint/2010/main" val="39770490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6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This is our first experience with using Elluminate platform with presentations.</a:t>
            </a:r>
          </a:p>
        </p:txBody>
      </p:sp>
      <p:sp>
        <p:nvSpPr>
          <p:cNvPr id="136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9F32FDC-4935-3441-88F2-BC6EAD0C9E70}" type="slidenum">
              <a:rPr lang="en-US"/>
              <a:pPr eaLnBrk="1" hangingPunct="1"/>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3973777E-B6ED-6D44-B676-EB99DB86721F}" type="slidenum">
              <a:rPr lang="en-US" sz="1200">
                <a:latin typeface="Arial" charset="0"/>
              </a:rPr>
              <a:pPr eaLnBrk="1" hangingPunct="1"/>
              <a:t>27</a:t>
            </a:fld>
            <a:endParaRPr lang="en-US" sz="1200">
              <a:latin typeface="Arial"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r>
              <a:rPr lang="en-US" dirty="0" smtClean="0"/>
              <a:t>Whole class</a:t>
            </a:r>
            <a:r>
              <a:rPr lang="en-US" baseline="0" dirty="0" smtClean="0"/>
              <a:t> discussion.</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885BC43E-67AD-F84D-AB71-AA0AF4F7D2E7}" type="slidenum">
              <a:rPr lang="en-US" sz="1200">
                <a:latin typeface="Arial" charset="0"/>
              </a:rPr>
              <a:pPr eaLnBrk="1" hangingPunct="1"/>
              <a:t>28</a:t>
            </a:fld>
            <a:endParaRPr lang="en-US" sz="1200">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Julie</a:t>
            </a:r>
            <a:endParaRPr lang="en-US" dirty="0"/>
          </a:p>
        </p:txBody>
      </p:sp>
      <p:sp>
        <p:nvSpPr>
          <p:cNvPr id="4" name="Slide Number Placeholder 3"/>
          <p:cNvSpPr>
            <a:spLocks noGrp="1"/>
          </p:cNvSpPr>
          <p:nvPr>
            <p:ph type="sldNum" sz="quarter" idx="10"/>
          </p:nvPr>
        </p:nvSpPr>
        <p:spPr/>
        <p:txBody>
          <a:bodyPr/>
          <a:lstStyle/>
          <a:p>
            <a:fld id="{0627DA17-272A-C641-B463-2D2B43931E5F}" type="slidenum">
              <a:rPr lang="en-US" smtClean="0"/>
              <a:t>31</a:t>
            </a:fld>
            <a:endParaRPr lang="en-US"/>
          </a:p>
        </p:txBody>
      </p:sp>
    </p:spTree>
    <p:extLst>
      <p:ext uri="{BB962C8B-B14F-4D97-AF65-F5344CB8AC3E}">
        <p14:creationId xmlns:p14="http://schemas.microsoft.com/office/powerpoint/2010/main" val="3107980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ChangeArrowheads="1" noTextEdit="1"/>
          </p:cNvSpPr>
          <p:nvPr>
            <p:ph type="sldImg"/>
          </p:nvPr>
        </p:nvSpPr>
        <p:spPr>
          <a:ln/>
        </p:spPr>
      </p:sp>
      <p:sp>
        <p:nvSpPr>
          <p:cNvPr id="2560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800" dirty="0" smtClean="0">
                <a:ea typeface="ＭＳ Ｐゴシック" charset="0"/>
              </a:rPr>
              <a:t>There </a:t>
            </a:r>
            <a:r>
              <a:rPr lang="en-US" sz="800" dirty="0">
                <a:ea typeface="ＭＳ Ｐゴシック" charset="0"/>
              </a:rPr>
              <a:t>are also many different assessment types and practices used as part of effective instruction. All have an important role in teaching for understanding. </a:t>
            </a:r>
          </a:p>
          <a:p>
            <a:pPr>
              <a:lnSpc>
                <a:spcPct val="80000"/>
              </a:lnSpc>
            </a:pPr>
            <a:endParaRPr lang="en-US" sz="800" dirty="0">
              <a:ea typeface="ＭＳ Ｐゴシック" charset="0"/>
            </a:endParaRPr>
          </a:p>
          <a:p>
            <a:pPr>
              <a:lnSpc>
                <a:spcPct val="80000"/>
              </a:lnSpc>
            </a:pPr>
            <a:r>
              <a:rPr lang="en-US" sz="800" b="1" dirty="0">
                <a:ea typeface="ＭＳ Ｐゴシック" charset="0"/>
              </a:rPr>
              <a:t>Screening assessments</a:t>
            </a:r>
            <a:r>
              <a:rPr lang="en-US" sz="800" dirty="0">
                <a:ea typeface="ＭＳ Ｐゴシック" charset="0"/>
              </a:rPr>
              <a:t> are used to identify students who may need further evaluation. They may be administered only </a:t>
            </a:r>
            <a:r>
              <a:rPr lang="en-US" sz="800" dirty="0" smtClean="0">
                <a:ea typeface="ＭＳ Ｐゴシック" charset="0"/>
              </a:rPr>
              <a:t>three</a:t>
            </a:r>
            <a:r>
              <a:rPr lang="en-US" sz="800" baseline="0" dirty="0" smtClean="0">
                <a:ea typeface="ＭＳ Ｐゴシック" charset="0"/>
              </a:rPr>
              <a:t> times a year</a:t>
            </a:r>
            <a:r>
              <a:rPr lang="en-US" sz="800" dirty="0" smtClean="0">
                <a:ea typeface="ＭＳ Ｐゴシック" charset="0"/>
              </a:rPr>
              <a:t>, </a:t>
            </a:r>
            <a:r>
              <a:rPr lang="en-US" sz="800" dirty="0">
                <a:ea typeface="ＭＳ Ｐゴシック" charset="0"/>
              </a:rPr>
              <a:t>or may be used periodically as part of a progress monitoring program. They are an important component </a:t>
            </a:r>
            <a:r>
              <a:rPr lang="en-US" sz="800" dirty="0" smtClean="0">
                <a:ea typeface="ＭＳ Ｐゴシック" charset="0"/>
              </a:rPr>
              <a:t>of</a:t>
            </a:r>
            <a:r>
              <a:rPr lang="en-US" sz="800" baseline="0" dirty="0" smtClean="0">
                <a:ea typeface="ＭＳ Ｐゴシック" charset="0"/>
              </a:rPr>
              <a:t> i</a:t>
            </a:r>
            <a:r>
              <a:rPr lang="en-US" sz="800" dirty="0" smtClean="0">
                <a:ea typeface="ＭＳ Ｐゴシック" charset="0"/>
              </a:rPr>
              <a:t>nstructional decision making. Often, screener are standardized</a:t>
            </a:r>
            <a:r>
              <a:rPr lang="en-US" sz="800" baseline="0" dirty="0" smtClean="0">
                <a:ea typeface="ＭＳ Ｐゴシック" charset="0"/>
              </a:rPr>
              <a:t> and normative.  We’ll talk more about what that means later in the session.</a:t>
            </a:r>
          </a:p>
          <a:p>
            <a:pPr>
              <a:lnSpc>
                <a:spcPct val="80000"/>
              </a:lnSpc>
            </a:pPr>
            <a:r>
              <a:rPr lang="en-US" sz="800" dirty="0" smtClean="0">
                <a:ea typeface="ＭＳ Ｐゴシック" charset="0"/>
              </a:rPr>
              <a:t>Think </a:t>
            </a:r>
            <a:r>
              <a:rPr lang="en-US" sz="800" dirty="0">
                <a:ea typeface="ＭＳ Ｐゴシック" charset="0"/>
              </a:rPr>
              <a:t>of an eye doctor</a:t>
            </a:r>
            <a:r>
              <a:rPr lang="ja-JP" altLang="en-US" sz="800" dirty="0">
                <a:ea typeface="ＭＳ Ｐゴシック" charset="0"/>
              </a:rPr>
              <a:t>’</a:t>
            </a:r>
            <a:r>
              <a:rPr lang="en-US" altLang="ja-JP" sz="800" dirty="0">
                <a:ea typeface="ＭＳ Ｐゴシック" charset="0"/>
              </a:rPr>
              <a:t>s E chart. The optometrist uses the E chart as a screening instrument. If you can read the large E, but not the small letters, it indicates a need for further evaluation. After corrective lenses are provided, the optometrist may use the E chart periodically to monitor your progress and make decisions about whether or not further evaluation is again needed</a:t>
            </a:r>
            <a:r>
              <a:rPr lang="en-US" altLang="ja-JP" sz="800" dirty="0" smtClean="0">
                <a:ea typeface="ＭＳ Ｐゴシック" charset="0"/>
              </a:rPr>
              <a:t>.</a:t>
            </a:r>
            <a:endParaRPr lang="en-US" sz="800" dirty="0">
              <a:ea typeface="ＭＳ Ｐゴシック" charset="0"/>
            </a:endParaRPr>
          </a:p>
          <a:p>
            <a:pPr>
              <a:lnSpc>
                <a:spcPct val="80000"/>
              </a:lnSpc>
            </a:pPr>
            <a:r>
              <a:rPr lang="en-US" sz="800" b="1" dirty="0">
                <a:ea typeface="ＭＳ Ｐゴシック" charset="0"/>
              </a:rPr>
              <a:t>Knowing that you cannot read the smaller letters, the optometrist knows which diagnostic instruments to use. In schools, Diagnostic assessments</a:t>
            </a:r>
            <a:r>
              <a:rPr lang="en-US" sz="800" dirty="0">
                <a:ea typeface="ＭＳ Ｐゴシック" charset="0"/>
              </a:rPr>
              <a:t> are designed to identify specific areas of need and, depending on their use and how close the assessments align to current instruction, they may be part of formative assessment. </a:t>
            </a:r>
            <a:r>
              <a:rPr lang="en-US" sz="800" dirty="0" smtClean="0">
                <a:ea typeface="ＭＳ Ｐゴシック" charset="0"/>
              </a:rPr>
              <a:t>Sometimes we can use information</a:t>
            </a:r>
            <a:r>
              <a:rPr lang="en-US" sz="800" baseline="0" dirty="0" smtClean="0">
                <a:ea typeface="ＭＳ Ｐゴシック" charset="0"/>
              </a:rPr>
              <a:t> gained from a screener to make a diagnosis.  </a:t>
            </a:r>
            <a:endParaRPr lang="en-US" sz="800" dirty="0" smtClean="0">
              <a:ea typeface="ＭＳ Ｐゴシック" charset="0"/>
            </a:endParaRPr>
          </a:p>
          <a:p>
            <a:pPr eaLnBrk="1" hangingPunct="1">
              <a:lnSpc>
                <a:spcPct val="80000"/>
              </a:lnSpc>
            </a:pPr>
            <a:r>
              <a:rPr lang="en-US" sz="800" dirty="0" smtClean="0">
                <a:ea typeface="ＭＳ Ｐゴシック" charset="0"/>
              </a:rPr>
              <a:t>Unlike </a:t>
            </a:r>
            <a:r>
              <a:rPr lang="en-US" sz="800" dirty="0">
                <a:ea typeface="ＭＳ Ｐゴシック" charset="0"/>
              </a:rPr>
              <a:t>screening assessments and diagnostic assessments, </a:t>
            </a:r>
            <a:r>
              <a:rPr lang="en-US" sz="800" b="1" dirty="0">
                <a:ea typeface="ＭＳ Ｐゴシック" charset="0"/>
              </a:rPr>
              <a:t>formative assessment</a:t>
            </a:r>
            <a:r>
              <a:rPr lang="en-US" sz="800" dirty="0">
                <a:ea typeface="ＭＳ Ｐゴシック" charset="0"/>
              </a:rPr>
              <a:t> </a:t>
            </a:r>
            <a:r>
              <a:rPr lang="en-US" sz="800" b="1" dirty="0">
                <a:ea typeface="ＭＳ Ｐゴシック" charset="0"/>
              </a:rPr>
              <a:t>is a</a:t>
            </a:r>
            <a:r>
              <a:rPr lang="en-US" sz="800" dirty="0">
                <a:ea typeface="ＭＳ Ｐゴシック" charset="0"/>
              </a:rPr>
              <a:t> </a:t>
            </a:r>
            <a:r>
              <a:rPr lang="en-US" sz="800" b="1" dirty="0">
                <a:ea typeface="ＭＳ Ｐゴシック" charset="0"/>
              </a:rPr>
              <a:t>process</a:t>
            </a:r>
            <a:r>
              <a:rPr lang="en-US" sz="800" dirty="0">
                <a:ea typeface="ＭＳ Ｐゴシック" charset="0"/>
              </a:rPr>
              <a:t>  - </a:t>
            </a:r>
            <a:r>
              <a:rPr lang="en-US" sz="800" b="1" dirty="0">
                <a:ea typeface="ＭＳ Ｐゴシック" charset="0"/>
              </a:rPr>
              <a:t>not the instrument, the strategy, or the tool. The optometrist continually seeks information from you while employing the diagnostic assessment and after you are fitted for your new glasses. </a:t>
            </a:r>
          </a:p>
          <a:p>
            <a:pPr eaLnBrk="1" hangingPunct="1">
              <a:lnSpc>
                <a:spcPct val="80000"/>
              </a:lnSpc>
            </a:pPr>
            <a:r>
              <a:rPr lang="en-US" sz="800" b="1" dirty="0">
                <a:ea typeface="ＭＳ Ｐゴシック" charset="0"/>
              </a:rPr>
              <a:t>In schools we seek continual feedback from students during the instruction process </a:t>
            </a:r>
            <a:r>
              <a:rPr lang="en-US" sz="800" b="1" dirty="0" smtClean="0">
                <a:ea typeface="ＭＳ Ｐゴシック" charset="0"/>
              </a:rPr>
              <a:t>to </a:t>
            </a:r>
            <a:r>
              <a:rPr lang="en-US" sz="800" b="1" dirty="0">
                <a:ea typeface="ＭＳ Ｐゴシック" charset="0"/>
              </a:rPr>
              <a:t>monitor the student</a:t>
            </a:r>
            <a:r>
              <a:rPr lang="ja-JP" altLang="en-US" sz="800" b="1" dirty="0">
                <a:ea typeface="ＭＳ Ｐゴシック" charset="0"/>
              </a:rPr>
              <a:t>’</a:t>
            </a:r>
            <a:r>
              <a:rPr lang="en-US" altLang="ja-JP" sz="800" b="1" dirty="0">
                <a:ea typeface="ＭＳ Ｐゴシック" charset="0"/>
              </a:rPr>
              <a:t>s progress. These formative assessment practices may take many forms, may be teacher directed or may include student self and peer assessment.</a:t>
            </a:r>
            <a:endParaRPr lang="en-US" altLang="ja-JP" sz="800" dirty="0">
              <a:ea typeface="ＭＳ Ｐゴシック" charset="0"/>
            </a:endParaRPr>
          </a:p>
          <a:p>
            <a:pPr eaLnBrk="1" hangingPunct="1">
              <a:lnSpc>
                <a:spcPct val="80000"/>
              </a:lnSpc>
            </a:pPr>
            <a:r>
              <a:rPr lang="en-US" sz="800" dirty="0">
                <a:ea typeface="ＭＳ Ｐゴシック" charset="0"/>
              </a:rPr>
              <a:t>Formative assessment is an on-going process. It includes using </a:t>
            </a:r>
            <a:r>
              <a:rPr lang="en-US" sz="800" b="1" dirty="0">
                <a:ea typeface="ＭＳ Ｐゴシック" charset="0"/>
              </a:rPr>
              <a:t>information</a:t>
            </a:r>
            <a:r>
              <a:rPr lang="en-US" sz="800" dirty="0">
                <a:ea typeface="ＭＳ Ｐゴシック" charset="0"/>
              </a:rPr>
              <a:t> gathered through assessment tools, techniques, and strategies and the data gathered is used to inform instructional decisions as well as assist students in making decisions on learning tactics. The process includes developing instructional activities based on an understanding of learning progressions, providing students with clear learning targets, providing students with evidence-based descriptive feedback, allowing students to think meta-cognitively about their learning, as well as providing a classroom culture that promotes a partnership between the teacher and the student. This process is an important component of </a:t>
            </a:r>
            <a:r>
              <a:rPr lang="en-US" sz="800" dirty="0" smtClean="0">
                <a:ea typeface="ＭＳ Ｐゴシック" charset="0"/>
              </a:rPr>
              <a:t>instructional decision making </a:t>
            </a:r>
            <a:r>
              <a:rPr lang="en-US" sz="800" dirty="0">
                <a:ea typeface="ＭＳ Ｐゴシック" charset="0"/>
              </a:rPr>
              <a:t>and should be part of an on-going student monitoring program. These are often referred to as assessments </a:t>
            </a:r>
            <a:r>
              <a:rPr lang="en-US" sz="800" b="1" dirty="0">
                <a:ea typeface="ＭＳ Ｐゴシック" charset="0"/>
              </a:rPr>
              <a:t>for</a:t>
            </a:r>
            <a:r>
              <a:rPr lang="en-US" sz="800" dirty="0">
                <a:ea typeface="ＭＳ Ｐゴシック" charset="0"/>
              </a:rPr>
              <a:t> student learning</a:t>
            </a:r>
            <a:r>
              <a:rPr lang="en-US" sz="800" dirty="0" smtClean="0">
                <a:ea typeface="ＭＳ Ｐゴシック" charset="0"/>
              </a:rPr>
              <a:t>.</a:t>
            </a:r>
            <a:endParaRPr lang="en-US" sz="800" dirty="0">
              <a:ea typeface="ＭＳ Ｐゴシック" charset="0"/>
            </a:endParaRPr>
          </a:p>
          <a:p>
            <a:pPr>
              <a:lnSpc>
                <a:spcPct val="80000"/>
              </a:lnSpc>
            </a:pPr>
            <a:r>
              <a:rPr lang="en-US" sz="800" b="1" dirty="0">
                <a:ea typeface="ＭＳ Ｐゴシック" charset="0"/>
              </a:rPr>
              <a:t>Summative assessments</a:t>
            </a:r>
            <a:r>
              <a:rPr lang="en-US" sz="800" dirty="0">
                <a:ea typeface="ＭＳ Ｐゴシック" charset="0"/>
              </a:rPr>
              <a:t> provide a snapshot of how the student is doing at that point in time. The summative assessment at the optometrist</a:t>
            </a:r>
            <a:r>
              <a:rPr lang="ja-JP" altLang="en-US" sz="800" dirty="0">
                <a:ea typeface="ＭＳ Ｐゴシック" charset="0"/>
              </a:rPr>
              <a:t>’</a:t>
            </a:r>
            <a:r>
              <a:rPr lang="en-US" altLang="ja-JP" sz="800" dirty="0">
                <a:ea typeface="ＭＳ Ｐゴシック" charset="0"/>
              </a:rPr>
              <a:t>s office occurs when you first put on the new glasses and when you drive down the street or read a book while wearing them. </a:t>
            </a:r>
          </a:p>
          <a:p>
            <a:pPr>
              <a:lnSpc>
                <a:spcPct val="80000"/>
              </a:lnSpc>
            </a:pPr>
            <a:r>
              <a:rPr lang="en-US" sz="800" dirty="0">
                <a:ea typeface="ＭＳ Ｐゴシック" charset="0"/>
              </a:rPr>
              <a:t>Summative assessments are usually used to grade students or for program evaluations.  Classroom summative assessments  are used for grading students  and take many forms such as: periodic quizzes, end of unit tests, probes, scoring guides/rubrics, or interim tests. </a:t>
            </a:r>
          </a:p>
          <a:p>
            <a:pPr>
              <a:lnSpc>
                <a:spcPct val="80000"/>
              </a:lnSpc>
            </a:pPr>
            <a:r>
              <a:rPr lang="en-US" sz="800" dirty="0">
                <a:ea typeface="ＭＳ Ｐゴシック" charset="0"/>
              </a:rPr>
              <a:t>District-wide or state-wide summative assessments are standardized tests. Examples include</a:t>
            </a:r>
            <a:r>
              <a:rPr lang="en-US" sz="800" dirty="0" smtClean="0">
                <a:ea typeface="ＭＳ Ｐゴシック" charset="0"/>
              </a:rPr>
              <a:t>: </a:t>
            </a:r>
            <a:r>
              <a:rPr lang="en-US" sz="800" dirty="0">
                <a:ea typeface="ＭＳ Ｐゴシック" charset="0"/>
              </a:rPr>
              <a:t>standardized criterion-referenced tests such as </a:t>
            </a:r>
            <a:r>
              <a:rPr lang="en-US" sz="800" dirty="0" smtClean="0">
                <a:ea typeface="ＭＳ Ｐゴシック" charset="0"/>
              </a:rPr>
              <a:t>the</a:t>
            </a:r>
            <a:r>
              <a:rPr lang="en-US" sz="800" baseline="0" dirty="0" smtClean="0">
                <a:ea typeface="ＭＳ Ｐゴシック" charset="0"/>
              </a:rPr>
              <a:t> CRT</a:t>
            </a:r>
            <a:r>
              <a:rPr lang="en-US" sz="800" dirty="0" smtClean="0">
                <a:ea typeface="ＭＳ Ｐゴシック" charset="0"/>
              </a:rPr>
              <a:t> or </a:t>
            </a:r>
            <a:r>
              <a:rPr lang="en-US" sz="800" dirty="0">
                <a:ea typeface="ＭＳ Ｐゴシック" charset="0"/>
              </a:rPr>
              <a:t>standardized norm-referenced tests like </a:t>
            </a:r>
            <a:r>
              <a:rPr lang="en-US" sz="800" dirty="0" smtClean="0">
                <a:ea typeface="ＭＳ Ｐゴシック" charset="0"/>
              </a:rPr>
              <a:t>IBST</a:t>
            </a:r>
            <a:r>
              <a:rPr lang="en-US" sz="800" baseline="0" dirty="0" smtClean="0">
                <a:ea typeface="ＭＳ Ｐゴシック" charset="0"/>
              </a:rPr>
              <a:t> (Iowa Basic Skills Test) or ACT/EXPLORE/PLAN</a:t>
            </a:r>
            <a:r>
              <a:rPr lang="en-US" sz="800" dirty="0" smtClean="0">
                <a:ea typeface="ＭＳ Ｐゴシック" charset="0"/>
              </a:rPr>
              <a:t>. </a:t>
            </a:r>
            <a:r>
              <a:rPr lang="en-US" sz="800" dirty="0">
                <a:ea typeface="ＭＳ Ｐゴシック" charset="0"/>
              </a:rPr>
              <a:t>These are used for informing the evaluation </a:t>
            </a:r>
            <a:r>
              <a:rPr lang="en-US" sz="800" b="1" dirty="0">
                <a:ea typeface="ＭＳ Ｐゴシック" charset="0"/>
              </a:rPr>
              <a:t>of</a:t>
            </a:r>
            <a:r>
              <a:rPr lang="en-US" sz="800" dirty="0">
                <a:ea typeface="ＭＳ Ｐゴシック" charset="0"/>
              </a:rPr>
              <a:t> programs and are referred to as assessments </a:t>
            </a:r>
            <a:r>
              <a:rPr lang="en-US" sz="800" b="1" dirty="0">
                <a:ea typeface="ＭＳ Ｐゴシック" charset="0"/>
              </a:rPr>
              <a:t>of</a:t>
            </a:r>
            <a:r>
              <a:rPr lang="en-US" sz="800" dirty="0">
                <a:ea typeface="ＭＳ Ｐゴシック" charset="0"/>
              </a:rPr>
              <a:t> student learning</a:t>
            </a:r>
            <a:r>
              <a:rPr lang="en-US" sz="800" dirty="0" smtClean="0">
                <a:ea typeface="ＭＳ Ｐゴシック" charset="0"/>
              </a:rPr>
              <a:t>.</a:t>
            </a:r>
            <a:endParaRPr lang="en-US" sz="800" dirty="0">
              <a:ea typeface="ＭＳ Ｐゴシック" charset="0"/>
            </a:endParaRPr>
          </a:p>
          <a:p>
            <a:pPr>
              <a:lnSpc>
                <a:spcPct val="80000"/>
              </a:lnSpc>
            </a:pPr>
            <a:r>
              <a:rPr lang="en-US" sz="800" b="1" dirty="0">
                <a:ea typeface="ＭＳ Ｐゴシック" charset="0"/>
              </a:rPr>
              <a:t>All of these types of assessments serve an important role in </a:t>
            </a:r>
            <a:r>
              <a:rPr lang="en-US" sz="800" b="1" dirty="0" smtClean="0">
                <a:ea typeface="ＭＳ Ｐゴシック" charset="0"/>
              </a:rPr>
              <a:t>a balanced assessment system. </a:t>
            </a:r>
            <a:endParaRPr lang="en-US" sz="800" b="1" dirty="0">
              <a:ea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ChangeArrowheads="1" noTextEdit="1"/>
          </p:cNvSpPr>
          <p:nvPr>
            <p:ph type="sldImg"/>
          </p:nvPr>
        </p:nvSpPr>
        <p:spPr>
          <a:ln/>
        </p:spPr>
      </p:sp>
      <p:sp>
        <p:nvSpPr>
          <p:cNvPr id="2765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800" dirty="0" smtClean="0">
                <a:ea typeface="ＭＳ Ｐゴシック" charset="0"/>
              </a:rPr>
              <a:t>Both </a:t>
            </a:r>
            <a:r>
              <a:rPr lang="en-US" sz="800" dirty="0">
                <a:ea typeface="ＭＳ Ｐゴシック" charset="0"/>
              </a:rPr>
              <a:t>time and money are resources allocated to each of these assessments. Each type or practice serves a different purpose for the users of the assessment data. It is important that we understand why we are using the assessment instrument or the assessment practice and to use it appropriately. </a:t>
            </a:r>
          </a:p>
          <a:p>
            <a:pPr>
              <a:lnSpc>
                <a:spcPct val="80000"/>
              </a:lnSpc>
            </a:pPr>
            <a:endParaRPr lang="en-US" sz="800" dirty="0">
              <a:ea typeface="ＭＳ Ｐゴシック" charset="0"/>
            </a:endParaRPr>
          </a:p>
          <a:p>
            <a:pPr>
              <a:lnSpc>
                <a:spcPct val="80000"/>
              </a:lnSpc>
            </a:pPr>
            <a:r>
              <a:rPr lang="en-US" b="1" dirty="0">
                <a:ea typeface="ＭＳ Ｐゴシック" charset="0"/>
              </a:rPr>
              <a:t>The Carousel </a:t>
            </a:r>
            <a:r>
              <a:rPr lang="en-US" b="1" dirty="0" smtClean="0">
                <a:ea typeface="ＭＳ Ｐゴシック" charset="0"/>
              </a:rPr>
              <a:t>“Cheat Sheet”</a:t>
            </a:r>
            <a:r>
              <a:rPr lang="en-US" dirty="0" smtClean="0">
                <a:ea typeface="ＭＳ Ｐゴシック" charset="0"/>
              </a:rPr>
              <a:t> </a:t>
            </a:r>
            <a:r>
              <a:rPr lang="en-US" dirty="0">
                <a:ea typeface="ＭＳ Ｐゴシック" charset="0"/>
              </a:rPr>
              <a:t>was developed to help you better understand many different instruments that are in use across the state, and possibly in your district. Some you may be familiar with and some you may not. </a:t>
            </a:r>
            <a:endParaRPr lang="en-US" sz="800" dirty="0">
              <a:ea typeface="ＭＳ Ｐゴシック" charset="0"/>
            </a:endParaRPr>
          </a:p>
          <a:p>
            <a:pPr>
              <a:lnSpc>
                <a:spcPct val="80000"/>
              </a:lnSpc>
            </a:pPr>
            <a:r>
              <a:rPr lang="en-US" sz="800" dirty="0" smtClean="0">
                <a:ea typeface="ＭＳ Ｐゴシック" charset="0"/>
              </a:rPr>
              <a:t>In </a:t>
            </a:r>
            <a:r>
              <a:rPr lang="en-US" sz="800" b="1" dirty="0">
                <a:ea typeface="ＭＳ Ｐゴシック" charset="0"/>
              </a:rPr>
              <a:t>CBM</a:t>
            </a:r>
            <a:r>
              <a:rPr lang="en-US" sz="800" dirty="0">
                <a:ea typeface="ＭＳ Ｐゴシック" charset="0"/>
              </a:rPr>
              <a:t> a child performs a set of skills within a specific time </a:t>
            </a:r>
            <a:r>
              <a:rPr lang="en-US" sz="800" dirty="0" smtClean="0">
                <a:ea typeface="ＭＳ Ｐゴシック" charset="0"/>
              </a:rPr>
              <a:t>frame. </a:t>
            </a:r>
            <a:r>
              <a:rPr lang="en-US" sz="800" dirty="0">
                <a:ea typeface="ＭＳ Ｐゴシック" charset="0"/>
              </a:rPr>
              <a:t>In reading, for example, the tester counts how many words the child reads out loud in a certain time frame and marks the words the child didn't know or hesitated over. </a:t>
            </a:r>
            <a:r>
              <a:rPr lang="en-US" sz="800" dirty="0" smtClean="0">
                <a:ea typeface="ＭＳ Ｐゴシック" charset="0"/>
              </a:rPr>
              <a:t>In math, students in</a:t>
            </a:r>
            <a:r>
              <a:rPr lang="en-US" sz="800" baseline="0" dirty="0" smtClean="0">
                <a:ea typeface="ＭＳ Ｐゴシック" charset="0"/>
              </a:rPr>
              <a:t> grades 1-5 are administered a CBM focused on math computation skills, the M-COMP.  Grades 4-6 also take the M-CAP, a CBM measure for concepts and applications.  </a:t>
            </a:r>
            <a:r>
              <a:rPr lang="en-US" sz="800" dirty="0" smtClean="0">
                <a:ea typeface="ＭＳ Ｐゴシック" charset="0"/>
              </a:rPr>
              <a:t>It's </a:t>
            </a:r>
            <a:r>
              <a:rPr lang="en-US" sz="800" dirty="0">
                <a:ea typeface="ＭＳ Ｐゴシック" charset="0"/>
              </a:rPr>
              <a:t>a simple, direct, and quick process that can be administered without interrupting the classroom routine. It is flexible and reliable in showing where progress is and isn't happening, allowing teachers to intervene more effectively to make sure every child is getting what he or she needs to succeed. Progress is charted, making it easy for children and their parents to see improvement through a visual record. </a:t>
            </a:r>
          </a:p>
          <a:p>
            <a:pPr>
              <a:lnSpc>
                <a:spcPct val="80000"/>
              </a:lnSpc>
            </a:pPr>
            <a:r>
              <a:rPr lang="en-US" b="1" dirty="0" smtClean="0">
                <a:ea typeface="ＭＳ Ｐゴシック" charset="0"/>
              </a:rPr>
              <a:t>TIMSS </a:t>
            </a:r>
            <a:r>
              <a:rPr lang="en-US" b="1" dirty="0">
                <a:ea typeface="ＭＳ Ｐゴシック" charset="0"/>
              </a:rPr>
              <a:t>(Trends in Mathematics and Science Study)</a:t>
            </a:r>
            <a:r>
              <a:rPr lang="en-US" dirty="0">
                <a:ea typeface="ＭＳ Ｐゴシック" charset="0"/>
              </a:rPr>
              <a:t> is the fourth in a cycle of internationally comparative assessments dedicated to improving teaching and learning in mathematics and science for students around the world. </a:t>
            </a:r>
          </a:p>
          <a:p>
            <a:pPr>
              <a:lnSpc>
                <a:spcPct val="80000"/>
              </a:lnSpc>
            </a:pPr>
            <a:r>
              <a:rPr lang="en-US" b="1" dirty="0">
                <a:ea typeface="ＭＳ Ｐゴシック" charset="0"/>
              </a:rPr>
              <a:t>The National Assessment of Educational Progress (NAEP)</a:t>
            </a:r>
            <a:r>
              <a:rPr lang="en-US" dirty="0">
                <a:ea typeface="ＭＳ Ｐゴシック" charset="0"/>
              </a:rPr>
              <a:t> is the only nationally representative and continuing assessment of what America's students know and can do in various subject areas. </a:t>
            </a:r>
            <a:endParaRPr lang="en-US" sz="800" dirty="0">
              <a:ea typeface="ＭＳ Ｐゴシック" charset="0"/>
            </a:endParaRPr>
          </a:p>
          <a:p>
            <a:pPr>
              <a:lnSpc>
                <a:spcPct val="80000"/>
              </a:lnSpc>
            </a:pPr>
            <a:r>
              <a:rPr lang="en-US" sz="800" dirty="0">
                <a:ea typeface="ＭＳ Ｐゴシック" charset="0"/>
              </a:rPr>
              <a:t>When we move to a more balanced assessment system we need to look at why we use each assessment – as a screener, for diagnostics, for grading, for program evaluation, or for monitoring progress -  and who needs to use the assessment data. </a:t>
            </a:r>
          </a:p>
          <a:p>
            <a:r>
              <a:rPr lang="en-US" dirty="0">
                <a:ea typeface="ＭＳ Ｐゴシック" charset="0"/>
              </a:rPr>
              <a:t>Currently, formative assessment practices do not play a large role in a </a:t>
            </a:r>
            <a:r>
              <a:rPr lang="ja-JP" altLang="en-US" dirty="0">
                <a:ea typeface="ＭＳ Ｐゴシック" charset="0"/>
              </a:rPr>
              <a:t>“</a:t>
            </a:r>
            <a:r>
              <a:rPr lang="en-US" altLang="ja-JP" dirty="0">
                <a:ea typeface="ＭＳ Ｐゴシック" charset="0"/>
              </a:rPr>
              <a:t>balanced assessment system</a:t>
            </a:r>
            <a:r>
              <a:rPr lang="ja-JP" altLang="en-US" dirty="0">
                <a:ea typeface="ＭＳ Ｐゴシック" charset="0"/>
              </a:rPr>
              <a:t>”</a:t>
            </a:r>
            <a:r>
              <a:rPr lang="en-US" altLang="ja-JP" dirty="0">
                <a:ea typeface="ＭＳ Ｐゴシック" charset="0"/>
              </a:rPr>
              <a:t>. </a:t>
            </a:r>
          </a:p>
          <a:p>
            <a:r>
              <a:rPr lang="en-US" dirty="0">
                <a:ea typeface="ＭＳ Ｐゴシック" charset="0"/>
              </a:rPr>
              <a:t>Most teachers do not understand formative assessment, have not experienced it themselves, or were not introduced to it in their pre-service training.  When first introduced to it, they honestly think they are already doing it, so don</a:t>
            </a:r>
            <a:r>
              <a:rPr lang="ja-JP" altLang="en-US" dirty="0">
                <a:ea typeface="ＭＳ Ｐゴシック" charset="0"/>
              </a:rPr>
              <a:t>’</a:t>
            </a:r>
            <a:r>
              <a:rPr lang="en-US" altLang="ja-JP" dirty="0">
                <a:ea typeface="ＭＳ Ｐゴシック" charset="0"/>
              </a:rPr>
              <a:t>t need any additional professional development in it. The reality is that it is the least used assessment practice and most students are never exposed to it.</a:t>
            </a:r>
          </a:p>
          <a:p>
            <a:r>
              <a:rPr lang="en-US" dirty="0">
                <a:ea typeface="ＭＳ Ｐゴシック" charset="0"/>
              </a:rPr>
              <a:t>For students to gain deep conceptual and procedural knowledge teachers must be teaching for understanding. They must also provide for assessments and assessment practices that continually measure and monitor student success. </a:t>
            </a:r>
            <a:r>
              <a:rPr lang="en-US" b="1" dirty="0">
                <a:ea typeface="ＭＳ Ｐゴシック" charset="0"/>
              </a:rPr>
              <a:t>This monitoring must be planned, intentional, valid, reliable, instructionally sensitive, and involve students in using the information to make decisions about appropriate learning tactics</a:t>
            </a:r>
            <a:r>
              <a:rPr lang="en-US" dirty="0">
                <a:ea typeface="ＭＳ Ｐゴシック" charset="0"/>
              </a:rPr>
              <a:t>. </a:t>
            </a:r>
            <a:r>
              <a:rPr lang="en-US" b="1" dirty="0">
                <a:ea typeface="ＭＳ Ｐゴシック" charset="0"/>
              </a:rPr>
              <a:t>In future modules these aspects of formative assessment will be explored more deeply.</a:t>
            </a:r>
            <a:endParaRPr lang="en-US" sz="800" dirty="0">
              <a:ea typeface="ＭＳ Ｐゴシック" charset="0"/>
            </a:endParaRPr>
          </a:p>
          <a:p>
            <a:pPr>
              <a:lnSpc>
                <a:spcPct val="80000"/>
              </a:lnSpc>
            </a:pPr>
            <a:endParaRPr lang="en-US" sz="800" dirty="0">
              <a:ea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a:ln/>
        </p:spPr>
      </p:sp>
      <p:sp>
        <p:nvSpPr>
          <p:cNvPr id="29698" name="Rectangle 3"/>
          <p:cNvSpPr>
            <a:spLocks noGrp="1" noChangeArrowheads="1"/>
          </p:cNvSpPr>
          <p:nvPr>
            <p:ph type="body" idx="1"/>
          </p:nvPr>
        </p:nvSpPr>
        <p:spPr>
          <a:xfrm>
            <a:off x="923893" y="4347148"/>
            <a:ext cx="5029200" cy="41144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US" sz="1000" dirty="0" smtClean="0">
                <a:ea typeface="ＭＳ Ｐゴシック" charset="0"/>
              </a:rPr>
              <a:t>It </a:t>
            </a:r>
            <a:r>
              <a:rPr lang="en-US" sz="1000" dirty="0">
                <a:ea typeface="ＭＳ Ｐゴシック" charset="0"/>
              </a:rPr>
              <a:t>is important when we move to a more balanced assessment system that we look at why we use each assessment and who needs the assessment data. </a:t>
            </a:r>
          </a:p>
          <a:p>
            <a:pPr>
              <a:lnSpc>
                <a:spcPct val="90000"/>
              </a:lnSpc>
            </a:pPr>
            <a:r>
              <a:rPr lang="en-US" sz="1000" dirty="0">
                <a:ea typeface="ＭＳ Ｐゴシック" charset="0"/>
              </a:rPr>
              <a:t>This activity will help us clarify who uses each part of the assessment system and how they use it.</a:t>
            </a:r>
            <a:endParaRPr lang="en-US" sz="1000" u="sng" dirty="0">
              <a:ea typeface="ＭＳ Ｐゴシック" charset="0"/>
            </a:endParaRPr>
          </a:p>
          <a:p>
            <a:pPr>
              <a:lnSpc>
                <a:spcPct val="90000"/>
              </a:lnSpc>
            </a:pPr>
            <a:r>
              <a:rPr lang="en-US" sz="1000" u="sng" dirty="0">
                <a:ea typeface="ＭＳ Ｐゴシック" charset="0"/>
              </a:rPr>
              <a:t>Carousel Brainstorming:</a:t>
            </a:r>
            <a:endParaRPr lang="en-US" sz="1000" dirty="0">
              <a:ea typeface="ＭＳ Ｐゴシック" charset="0"/>
            </a:endParaRPr>
          </a:p>
          <a:p>
            <a:pPr>
              <a:lnSpc>
                <a:spcPct val="90000"/>
              </a:lnSpc>
            </a:pPr>
            <a:r>
              <a:rPr lang="en-US" sz="1000" dirty="0">
                <a:ea typeface="ＭＳ Ｐゴシック" charset="0"/>
              </a:rPr>
              <a:t>Place the posters around the room either on easels or on the walls.</a:t>
            </a:r>
          </a:p>
          <a:p>
            <a:pPr>
              <a:lnSpc>
                <a:spcPct val="90000"/>
              </a:lnSpc>
            </a:pPr>
            <a:r>
              <a:rPr lang="en-US" sz="1000" dirty="0">
                <a:ea typeface="ＭＳ Ｐゴシック" charset="0"/>
              </a:rPr>
              <a:t>Give each small group a different colored marker. </a:t>
            </a:r>
          </a:p>
          <a:p>
            <a:pPr>
              <a:lnSpc>
                <a:spcPct val="90000"/>
              </a:lnSpc>
            </a:pPr>
            <a:r>
              <a:rPr lang="en-US" sz="1000" dirty="0">
                <a:ea typeface="ＭＳ Ｐゴシック" charset="0"/>
              </a:rPr>
              <a:t>Assign each group a poster as a starting point.</a:t>
            </a:r>
          </a:p>
          <a:p>
            <a:pPr>
              <a:lnSpc>
                <a:spcPct val="90000"/>
              </a:lnSpc>
            </a:pPr>
            <a:r>
              <a:rPr lang="en-US" sz="1000" dirty="0">
                <a:ea typeface="ＭＳ Ｐゴシック" charset="0"/>
              </a:rPr>
              <a:t>Explain the direction around the room they will move.</a:t>
            </a:r>
          </a:p>
          <a:p>
            <a:pPr>
              <a:lnSpc>
                <a:spcPct val="90000"/>
              </a:lnSpc>
            </a:pPr>
            <a:r>
              <a:rPr lang="en-US" sz="1000" dirty="0">
                <a:ea typeface="ＭＳ Ｐゴシック" charset="0"/>
              </a:rPr>
              <a:t>Have each group choose a recorder. Then have the teams consider the </a:t>
            </a:r>
            <a:r>
              <a:rPr lang="en-US" sz="1000" b="1" dirty="0">
                <a:ea typeface="ＭＳ Ｐゴシック" charset="0"/>
              </a:rPr>
              <a:t>current reality</a:t>
            </a:r>
            <a:r>
              <a:rPr lang="en-US" sz="1000" dirty="0">
                <a:ea typeface="ＭＳ Ｐゴシック" charset="0"/>
              </a:rPr>
              <a:t> in their building/district and brainstorm short </a:t>
            </a:r>
          </a:p>
          <a:p>
            <a:pPr>
              <a:lnSpc>
                <a:spcPct val="90000"/>
              </a:lnSpc>
            </a:pPr>
            <a:r>
              <a:rPr lang="en-US" sz="1000" dirty="0">
                <a:ea typeface="ＭＳ Ｐゴシック" charset="0"/>
              </a:rPr>
              <a:t>responses to the questions listed on their sheet of paper as the recorder records. After 4-5 minutes, have the teams move to the next poster. At each rotation, groups read over what has already been suggested and add ideas of their own. You may continue rotations until each group has contributed to every chart or you may choose to limit the activity to 1 or 2 rotations. </a:t>
            </a:r>
          </a:p>
          <a:p>
            <a:pPr>
              <a:lnSpc>
                <a:spcPct val="90000"/>
              </a:lnSpc>
            </a:pPr>
            <a:r>
              <a:rPr lang="en-US" sz="1000" dirty="0">
                <a:ea typeface="ＭＳ Ｐゴシック" charset="0"/>
              </a:rPr>
              <a:t>Teams then receive their original charts for review. Put a star next to the user that is most dependent upon this form of assessment.</a:t>
            </a:r>
          </a:p>
          <a:p>
            <a:pPr>
              <a:lnSpc>
                <a:spcPct val="90000"/>
              </a:lnSpc>
            </a:pPr>
            <a:r>
              <a:rPr lang="en-US" sz="1000" dirty="0">
                <a:ea typeface="ＭＳ Ｐゴシック" charset="0"/>
              </a:rPr>
              <a:t>Either post the charts and have a gallery walk so everyone can see the good ideas and take notes if they wish or ask the groups to report out on </a:t>
            </a:r>
            <a:r>
              <a:rPr lang="en-US" sz="1000" dirty="0" smtClean="0">
                <a:ea typeface="ＭＳ Ｐゴシック" charset="0"/>
              </a:rPr>
              <a:t>key</a:t>
            </a:r>
            <a:r>
              <a:rPr lang="en-US" sz="1000" baseline="0" dirty="0" smtClean="0">
                <a:ea typeface="ＭＳ Ｐゴシック" charset="0"/>
              </a:rPr>
              <a:t> </a:t>
            </a:r>
            <a:r>
              <a:rPr lang="en-US" sz="1000" dirty="0" err="1" smtClean="0">
                <a:ea typeface="ＭＳ Ｐゴシック" charset="0"/>
              </a:rPr>
              <a:t>learnings</a:t>
            </a:r>
            <a:r>
              <a:rPr lang="en-US" sz="1000" dirty="0" smtClean="0">
                <a:ea typeface="ＭＳ Ｐゴシック" charset="0"/>
              </a:rPr>
              <a:t> </a:t>
            </a:r>
            <a:r>
              <a:rPr lang="en-US" sz="1000" dirty="0">
                <a:ea typeface="ＭＳ Ｐゴシック" charset="0"/>
              </a:rPr>
              <a:t>from their original poster.</a:t>
            </a:r>
            <a:endParaRPr lang="en-US" sz="900" dirty="0">
              <a:ea typeface="ＭＳ Ｐゴシック" charset="0"/>
            </a:endParaRPr>
          </a:p>
          <a:p>
            <a:pPr>
              <a:lnSpc>
                <a:spcPct val="90000"/>
              </a:lnSpc>
            </a:pPr>
            <a:endParaRPr lang="en-US" sz="900" dirty="0">
              <a:ea typeface="ＭＳ Ｐゴシック" charset="0"/>
            </a:endParaRPr>
          </a:p>
          <a:p>
            <a:pPr>
              <a:lnSpc>
                <a:spcPct val="90000"/>
              </a:lnSpc>
            </a:pPr>
            <a:endParaRPr lang="en-US" sz="900" dirty="0">
              <a:ea typeface="ＭＳ Ｐゴシック" charset="0"/>
            </a:endParaRPr>
          </a:p>
          <a:p>
            <a:pPr>
              <a:lnSpc>
                <a:spcPct val="90000"/>
              </a:lnSpc>
            </a:pPr>
            <a:endParaRPr lang="en-US" sz="900" dirty="0">
              <a:ea typeface="ＭＳ Ｐゴシック"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ChangeArrowheads="1" noTextEdit="1"/>
          </p:cNvSpPr>
          <p:nvPr>
            <p:ph type="sldImg"/>
          </p:nvPr>
        </p:nvSpPr>
        <p:spPr>
          <a:ln/>
        </p:spPr>
      </p:sp>
      <p:sp>
        <p:nvSpPr>
          <p:cNvPr id="3174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ea typeface="ＭＳ Ｐゴシック" charset="0"/>
              </a:rPr>
              <a:t>Use clickers, whiteboards, 4 Corners and the Center</a:t>
            </a:r>
            <a:r>
              <a:rPr lang="en-US" b="1" dirty="0" smtClean="0">
                <a:ea typeface="ＭＳ Ｐゴシック" charset="0"/>
              </a:rPr>
              <a:t>, </a:t>
            </a:r>
            <a:r>
              <a:rPr lang="en-US" b="1" dirty="0">
                <a:ea typeface="ＭＳ Ｐゴシック" charset="0"/>
              </a:rPr>
              <a:t>or hand-held letter cards to gather the data for this question and the question on the following slide.</a:t>
            </a:r>
          </a:p>
          <a:p>
            <a:pPr>
              <a:buFontTx/>
              <a:buChar char="•"/>
            </a:pPr>
            <a:r>
              <a:rPr lang="en-US" dirty="0">
                <a:ea typeface="ＭＳ Ｐゴシック" charset="0"/>
              </a:rPr>
              <a:t>For clickers, use the computer program to enter the question and options. It will tally and graph the results automatically. This can be done with individual clickers or one clicker per table. If you use one per table, allow the participants time to collaborate prior to answering.</a:t>
            </a:r>
          </a:p>
          <a:p>
            <a:pPr>
              <a:buFontTx/>
              <a:buChar char="•"/>
            </a:pPr>
            <a:r>
              <a:rPr lang="en-US" dirty="0">
                <a:ea typeface="ＭＳ Ｐゴシック" charset="0"/>
              </a:rPr>
              <a:t>For 4 Corners and the Center, place one of the following letters in each of the four corners of the room and the fifth letter in the center: a, b, c, d, and e. </a:t>
            </a:r>
          </a:p>
          <a:p>
            <a:pPr>
              <a:buFontTx/>
              <a:buChar char="•"/>
            </a:pPr>
            <a:r>
              <a:rPr lang="en-US" dirty="0" smtClean="0">
                <a:ea typeface="ＭＳ Ｐゴシック" charset="0"/>
              </a:rPr>
              <a:t>Hand held letter cards are best used with small groups.</a:t>
            </a:r>
          </a:p>
          <a:p>
            <a:r>
              <a:rPr lang="en-US" dirty="0" smtClean="0">
                <a:ea typeface="ＭＳ Ｐゴシック" charset="0"/>
              </a:rPr>
              <a:t>Ask </a:t>
            </a:r>
            <a:r>
              <a:rPr lang="en-US" dirty="0">
                <a:ea typeface="ＭＳ Ｐゴシック" charset="0"/>
              </a:rPr>
              <a:t>participants to consider their own school/</a:t>
            </a:r>
            <a:r>
              <a:rPr lang="en-US" dirty="0" smtClean="0">
                <a:ea typeface="ＭＳ Ｐゴシック" charset="0"/>
              </a:rPr>
              <a:t>district </a:t>
            </a:r>
            <a:r>
              <a:rPr lang="en-US" dirty="0">
                <a:ea typeface="ＭＳ Ｐゴシック" charset="0"/>
              </a:rPr>
              <a:t>when answering the question</a:t>
            </a:r>
            <a:r>
              <a:rPr lang="en-US" dirty="0" smtClean="0">
                <a:ea typeface="ＭＳ Ｐゴシック" charset="0"/>
              </a:rPr>
              <a:t>.</a:t>
            </a:r>
            <a:endParaRPr lang="en-US" dirty="0">
              <a:ea typeface="ＭＳ Ｐゴシック" charset="0"/>
            </a:endParaRPr>
          </a:p>
          <a:p>
            <a:r>
              <a:rPr lang="en-US" dirty="0">
                <a:ea typeface="ＭＳ Ｐゴシック" charset="0"/>
              </a:rPr>
              <a:t>There is no right answer. Ask a participant for each option to support/defend the option choice. </a:t>
            </a:r>
          </a:p>
          <a:p>
            <a:endParaRPr lang="en-US" dirty="0">
              <a:ea typeface="ＭＳ Ｐゴシック"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ChangeArrowheads="1" noTextEdit="1"/>
          </p:cNvSpPr>
          <p:nvPr>
            <p:ph type="sldImg"/>
          </p:nvPr>
        </p:nvSpPr>
        <p:spPr>
          <a:ln/>
        </p:spPr>
      </p:sp>
      <p:sp>
        <p:nvSpPr>
          <p:cNvPr id="3379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ＭＳ Ｐゴシック" charset="0"/>
              </a:rPr>
              <a:t>Use the same process as on the last slide.  Allow participants to use the definitions on the definitions sheet.</a:t>
            </a:r>
            <a:r>
              <a:rPr lang="en-US">
                <a:ea typeface="ＭＳ Ｐゴシック" charset="0"/>
              </a:rPr>
              <a:t> </a:t>
            </a:r>
          </a:p>
          <a:p>
            <a:endParaRPr lang="en-US">
              <a:ea typeface="ＭＳ Ｐゴシック" charset="0"/>
            </a:endParaRPr>
          </a:p>
          <a:p>
            <a:r>
              <a:rPr lang="en-US">
                <a:ea typeface="ＭＳ Ｐゴシック" charset="0"/>
              </a:rPr>
              <a:t>Formative assessment should be indicated as the least used of those listed. It is possible that some participants will think that most teachers use formative assessment processes, but are not aware of it. If so, remind participants that formative assessment processes are planned and should be evident in the lesson planning process.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CA7C06D7-A493-BE4D-AABA-056CA6019F96}" type="slidenum">
              <a:rPr lang="en-US" sz="1200">
                <a:latin typeface="Arial" charset="0"/>
              </a:rPr>
              <a:pPr eaLnBrk="1" hangingPunct="1"/>
              <a:t>37</a:t>
            </a:fld>
            <a:endParaRPr lang="en-US" sz="1200">
              <a:latin typeface="Arial"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7211EA71-1351-4940-B4CA-8543A1D09E79}" type="slidenum">
              <a:rPr lang="en-US" sz="1200">
                <a:latin typeface="Arial" charset="0"/>
              </a:rPr>
              <a:pPr eaLnBrk="1" hangingPunct="1"/>
              <a:t>38</a:t>
            </a:fld>
            <a:endParaRPr lang="en-US" sz="1200">
              <a:latin typeface="Arial"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Rot="1" noChangeAspect="1" noChangeArrowheads="1" noTextEdit="1"/>
          </p:cNvSpPr>
          <p:nvPr>
            <p:ph type="sldImg"/>
          </p:nvPr>
        </p:nvSpPr>
        <p:spPr>
          <a:ln/>
        </p:spPr>
      </p:sp>
      <p:sp>
        <p:nvSpPr>
          <p:cNvPr id="1945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ea typeface="ＭＳ Ｐゴシック" charset="0"/>
              </a:rPr>
              <a:t>Read through the objectives for this </a:t>
            </a:r>
            <a:r>
              <a:rPr lang="en-US" dirty="0" smtClean="0">
                <a:ea typeface="ＭＳ Ｐゴシック" charset="0"/>
              </a:rPr>
              <a:t>class.</a:t>
            </a:r>
            <a:endParaRPr lang="en-US" b="1" dirty="0">
              <a:ea typeface="ＭＳ Ｐゴシック" charset="0"/>
            </a:endParaRPr>
          </a:p>
          <a:p>
            <a:endParaRPr lang="en-US" dirty="0">
              <a:ea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B9ED04D9-1C00-D941-B1EA-31C63EC6B54E}" type="slidenum">
              <a:rPr lang="en-US" sz="1200">
                <a:latin typeface="Arial" charset="0"/>
              </a:rPr>
              <a:pPr eaLnBrk="1" hangingPunct="1"/>
              <a:t>39</a:t>
            </a:fld>
            <a:endParaRPr lang="en-US" sz="1200">
              <a:latin typeface="Arial"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DA95528E-DCAC-9D4C-AF48-6267BACD4A26}" type="slidenum">
              <a:rPr lang="en-US" sz="1200">
                <a:latin typeface="Arial" charset="0"/>
              </a:rPr>
              <a:pPr eaLnBrk="1" hangingPunct="1"/>
              <a:t>40</a:t>
            </a:fld>
            <a:endParaRPr lang="en-US" sz="120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E30EE570-9FEF-0949-BDC8-C410E33CDB7F}" type="slidenum">
              <a:rPr lang="en-US" sz="1200">
                <a:latin typeface="Arial" charset="0"/>
              </a:rPr>
              <a:pPr eaLnBrk="1" hangingPunct="1"/>
              <a:t>41</a:t>
            </a:fld>
            <a:endParaRPr lang="en-US" sz="1200">
              <a:latin typeface="Arial"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table</a:t>
            </a:r>
            <a:r>
              <a:rPr lang="en-US" baseline="0" dirty="0" smtClean="0"/>
              <a:t> groups “match” the Targets with the assessment method they </a:t>
            </a:r>
            <a:r>
              <a:rPr lang="en-US" baseline="0" smtClean="0"/>
              <a:t>would </a:t>
            </a:r>
            <a:r>
              <a:rPr lang="en-US" baseline="0" smtClean="0"/>
              <a:t>choose</a:t>
            </a:r>
            <a:endParaRPr lang="en-US" dirty="0"/>
          </a:p>
        </p:txBody>
      </p:sp>
      <p:sp>
        <p:nvSpPr>
          <p:cNvPr id="4" name="Slide Number Placeholder 3"/>
          <p:cNvSpPr>
            <a:spLocks noGrp="1"/>
          </p:cNvSpPr>
          <p:nvPr>
            <p:ph type="sldNum" sz="quarter" idx="10"/>
          </p:nvPr>
        </p:nvSpPr>
        <p:spPr/>
        <p:txBody>
          <a:bodyPr/>
          <a:lstStyle/>
          <a:p>
            <a:fld id="{777C8CF3-5A60-324C-8D98-AFE0C0C7E15A}" type="slidenum">
              <a:rPr lang="en-US" smtClean="0"/>
              <a:t>42</a:t>
            </a:fld>
            <a:endParaRPr lang="en-US"/>
          </a:p>
        </p:txBody>
      </p:sp>
    </p:spTree>
    <p:extLst>
      <p:ext uri="{BB962C8B-B14F-4D97-AF65-F5344CB8AC3E}">
        <p14:creationId xmlns:p14="http://schemas.microsoft.com/office/powerpoint/2010/main" val="3686733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7D5CC8EC-B89E-3740-97E4-9A1B6CCAA0BF}" type="slidenum">
              <a:rPr lang="en-US" sz="1200">
                <a:latin typeface="Arial" charset="0"/>
              </a:rPr>
              <a:pPr eaLnBrk="1" hangingPunct="1"/>
              <a:t>8</a:t>
            </a:fld>
            <a:endParaRPr lang="en-US" sz="1200">
              <a:latin typeface="Arial"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over this list</a:t>
            </a:r>
            <a:r>
              <a:rPr lang="en-US" baseline="0" dirty="0" smtClean="0"/>
              <a:t> of attitudes and beliefs about assessment.</a:t>
            </a:r>
          </a:p>
          <a:p>
            <a:r>
              <a:rPr lang="en-US" baseline="0" dirty="0" smtClean="0"/>
              <a:t>Do these values and beliefs represent the values and beliefs of teachers at your school?  Do these represent you? (</a:t>
            </a:r>
            <a:r>
              <a:rPr lang="en-US" baseline="0" dirty="0" err="1" smtClean="0"/>
              <a:t>Disucss</a:t>
            </a:r>
            <a:r>
              <a:rPr lang="en-US" baseline="0" dirty="0" smtClean="0"/>
              <a:t> first in small groups, then whole class)</a:t>
            </a:r>
            <a:endParaRPr lang="en-US" dirty="0"/>
          </a:p>
        </p:txBody>
      </p:sp>
      <p:sp>
        <p:nvSpPr>
          <p:cNvPr id="4" name="Slide Number Placeholder 3"/>
          <p:cNvSpPr>
            <a:spLocks noGrp="1"/>
          </p:cNvSpPr>
          <p:nvPr>
            <p:ph type="sldNum" sz="quarter" idx="10"/>
          </p:nvPr>
        </p:nvSpPr>
        <p:spPr/>
        <p:txBody>
          <a:bodyPr/>
          <a:lstStyle/>
          <a:p>
            <a:fld id="{777C8CF3-5A60-324C-8D98-AFE0C0C7E15A}" type="slidenum">
              <a:rPr lang="en-US" smtClean="0"/>
              <a:t>11</a:t>
            </a:fld>
            <a:endParaRPr lang="en-US"/>
          </a:p>
        </p:txBody>
      </p:sp>
    </p:spTree>
    <p:extLst>
      <p:ext uri="{BB962C8B-B14F-4D97-AF65-F5344CB8AC3E}">
        <p14:creationId xmlns:p14="http://schemas.microsoft.com/office/powerpoint/2010/main" val="18437853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7AC14719-5BCB-1F47-996F-33642AFDDD46}" type="slidenum">
              <a:rPr lang="en-US" sz="1200">
                <a:latin typeface="Arial" charset="0"/>
              </a:rPr>
              <a:pPr eaLnBrk="1" hangingPunct="1"/>
              <a:t>14</a:t>
            </a:fld>
            <a:endParaRPr lang="en-US" sz="1200">
              <a:latin typeface="Arial" charset="0"/>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3EB65CA9-CF57-AD41-BBAF-E015711CC8D2}" type="slidenum">
              <a:rPr lang="en-US" sz="1200">
                <a:latin typeface="Arial" charset="0"/>
              </a:rPr>
              <a:pPr eaLnBrk="1" hangingPunct="1"/>
              <a:t>15</a:t>
            </a:fld>
            <a:endParaRPr lang="en-US" sz="1200">
              <a:latin typeface="Arial"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237489CA-0418-504E-810A-D1780E21B53B}" type="slidenum">
              <a:rPr lang="en-US" sz="1200">
                <a:latin typeface="Arial" charset="0"/>
              </a:rPr>
              <a:pPr eaLnBrk="1" hangingPunct="1"/>
              <a:t>16</a:t>
            </a:fld>
            <a:endParaRPr lang="en-US" sz="1200">
              <a:latin typeface="Arial"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72DBDF66-F2AD-EE48-A1B9-065F8994A194}" type="slidenum">
              <a:rPr lang="en-US" sz="1200">
                <a:latin typeface="Arial" charset="0"/>
              </a:rPr>
              <a:pPr eaLnBrk="1" hangingPunct="1"/>
              <a:t>22</a:t>
            </a:fld>
            <a:endParaRPr lang="en-US" sz="120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a note in your math journal.  When you are ready, talk about your self-evaluation with a partner.</a:t>
            </a:r>
          </a:p>
        </p:txBody>
      </p:sp>
      <p:sp>
        <p:nvSpPr>
          <p:cNvPr id="4" name="Slide Number Placeholder 3"/>
          <p:cNvSpPr>
            <a:spLocks noGrp="1"/>
          </p:cNvSpPr>
          <p:nvPr>
            <p:ph type="sldNum" sz="quarter" idx="10"/>
          </p:nvPr>
        </p:nvSpPr>
        <p:spPr/>
        <p:txBody>
          <a:bodyPr/>
          <a:lstStyle/>
          <a:p>
            <a:fld id="{777C8CF3-5A60-324C-8D98-AFE0C0C7E15A}" type="slidenum">
              <a:rPr lang="en-US" smtClean="0"/>
              <a:t>26</a:t>
            </a:fld>
            <a:endParaRPr lang="en-US"/>
          </a:p>
        </p:txBody>
      </p:sp>
    </p:spTree>
    <p:extLst>
      <p:ext uri="{BB962C8B-B14F-4D97-AF65-F5344CB8AC3E}">
        <p14:creationId xmlns:p14="http://schemas.microsoft.com/office/powerpoint/2010/main" val="25002995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A9673AEB-0258-F14E-B318-34EE6A5B491B}" type="datetimeFigureOut">
              <a:rPr lang="en-US" smtClean="0"/>
              <a:t>8/18/11</a:t>
            </a:fld>
            <a:endParaRPr lang="en-US"/>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2406B722-F00E-544F-B3C3-498A6323CA8C}" type="slidenum">
              <a:rPr lang="en-US" smtClean="0"/>
              <a:t>‹#›</a:t>
            </a:fld>
            <a:endParaRPr lang="en-US"/>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673AEB-0258-F14E-B318-34EE6A5B491B}" type="datetimeFigureOut">
              <a:rPr lang="en-US" smtClean="0"/>
              <a:t>8/18/11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06B722-F00E-544F-B3C3-498A6323CA8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673AEB-0258-F14E-B318-34EE6A5B491B}" type="datetimeFigureOut">
              <a:rPr lang="en-US" smtClean="0"/>
              <a:t>8/18/11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06B722-F00E-544F-B3C3-498A6323CA8C}"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1219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28600" y="1676400"/>
            <a:ext cx="4267200"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76400"/>
            <a:ext cx="4267200" cy="5029200"/>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12163C9-15CC-224E-A196-10E5F7A85432}" type="slidenum">
              <a:rPr lang="en-US"/>
              <a:pPr/>
              <a:t>‹#›</a:t>
            </a:fld>
            <a:endParaRPr lang="en-US"/>
          </a:p>
        </p:txBody>
      </p:sp>
    </p:spTree>
    <p:extLst>
      <p:ext uri="{BB962C8B-B14F-4D97-AF65-F5344CB8AC3E}">
        <p14:creationId xmlns:p14="http://schemas.microsoft.com/office/powerpoint/2010/main" val="34220187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12192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228600" y="1676400"/>
            <a:ext cx="8686800" cy="50292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55E46E0-0F7B-E64A-A383-70BCCD0D3114}" type="slidenum">
              <a:rPr lang="en-US"/>
              <a:pPr/>
              <a:t>‹#›</a:t>
            </a:fld>
            <a:endParaRPr lang="en-US"/>
          </a:p>
        </p:txBody>
      </p:sp>
    </p:spTree>
    <p:extLst>
      <p:ext uri="{BB962C8B-B14F-4D97-AF65-F5344CB8AC3E}">
        <p14:creationId xmlns:p14="http://schemas.microsoft.com/office/powerpoint/2010/main" val="4247118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673AEB-0258-F14E-B318-34EE6A5B491B}" type="datetimeFigureOut">
              <a:rPr lang="en-US" smtClean="0"/>
              <a:t>8/18/11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06B722-F00E-544F-B3C3-498A6323CA8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673AEB-0258-F14E-B318-34EE6A5B491B}" type="datetimeFigureOut">
              <a:rPr lang="en-US" smtClean="0"/>
              <a:t>8/18/11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06B722-F00E-544F-B3C3-498A6323CA8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9673AEB-0258-F14E-B318-34EE6A5B491B}" type="datetimeFigureOut">
              <a:rPr lang="en-US" smtClean="0"/>
              <a:t>8/18/11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06B722-F00E-544F-B3C3-498A6323CA8C}" type="slidenum">
              <a:rPr lang="en-US" smtClean="0"/>
              <a:t>‹#›</a:t>
            </a:fld>
            <a:endParaRPr lang="en-US"/>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A9673AEB-0258-F14E-B318-34EE6A5B491B}" type="datetimeFigureOut">
              <a:rPr lang="en-US" smtClean="0"/>
              <a:t>8/18/11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06B722-F00E-544F-B3C3-498A6323CA8C}" type="slidenum">
              <a:rPr lang="en-US" smtClean="0"/>
              <a:t>‹#›</a:t>
            </a:fld>
            <a:endParaRPr lang="en-US"/>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673AEB-0258-F14E-B318-34EE6A5B491B}" type="datetimeFigureOut">
              <a:rPr lang="en-US" smtClean="0"/>
              <a:t>8/18/11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06B722-F00E-544F-B3C3-498A6323CA8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673AEB-0258-F14E-B318-34EE6A5B491B}" type="datetimeFigureOut">
              <a:rPr lang="en-US" smtClean="0"/>
              <a:t>8/18/11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06B722-F00E-544F-B3C3-498A6323CA8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673AEB-0258-F14E-B318-34EE6A5B491B}" type="datetimeFigureOut">
              <a:rPr lang="en-US" smtClean="0"/>
              <a:t>8/18/11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06B722-F00E-544F-B3C3-498A6323CA8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673AEB-0258-F14E-B318-34EE6A5B491B}" type="datetimeFigureOut">
              <a:rPr lang="en-US" smtClean="0"/>
              <a:t>8/18/11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06B722-F00E-544F-B3C3-498A6323CA8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5">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A9673AEB-0258-F14E-B318-34EE6A5B491B}" type="datetimeFigureOut">
              <a:rPr lang="en-US" smtClean="0"/>
              <a:t>8/18/11</a:t>
            </a:fld>
            <a:endParaRPr lang="en-US"/>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2406B722-F00E-544F-B3C3-498A6323CA8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3.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6.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7.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oleObject" Target="../embeddings/oleObject1.bin"/><Relationship Id="rId5" Type="http://schemas.openxmlformats.org/officeDocument/2006/relationships/image" Target="../media/image11.emf"/><Relationship Id="rId1" Type="http://schemas.openxmlformats.org/officeDocument/2006/relationships/vmlDrawing" Target="../drawings/vmlDrawing1.vml"/><Relationship Id="rId2"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60000">
            <a:off x="3309934" y="3014226"/>
            <a:ext cx="4847038" cy="2171342"/>
          </a:xfrm>
        </p:spPr>
        <p:txBody>
          <a:bodyPr>
            <a:normAutofit fontScale="90000"/>
          </a:bodyPr>
          <a:lstStyle/>
          <a:p>
            <a:r>
              <a:rPr lang="en-US" dirty="0" smtClean="0">
                <a:solidFill>
                  <a:srgbClr val="FFFF00"/>
                </a:solidFill>
              </a:rPr>
              <a:t>Welcome to</a:t>
            </a:r>
            <a:r>
              <a:rPr lang="en-US" dirty="0" smtClean="0"/>
              <a:t/>
            </a:r>
            <a:br>
              <a:rPr lang="en-US" dirty="0" smtClean="0"/>
            </a:br>
            <a:r>
              <a:rPr lang="en-US" dirty="0"/>
              <a:t/>
            </a:r>
            <a:br>
              <a:rPr lang="en-US" dirty="0"/>
            </a:br>
            <a:r>
              <a:rPr lang="en-US" dirty="0" smtClean="0">
                <a:solidFill>
                  <a:srgbClr val="660066"/>
                </a:solidFill>
              </a:rPr>
              <a:t>EDUC 5555</a:t>
            </a:r>
            <a:br>
              <a:rPr lang="en-US" dirty="0" smtClean="0">
                <a:solidFill>
                  <a:srgbClr val="660066"/>
                </a:solidFill>
              </a:rPr>
            </a:br>
            <a:r>
              <a:rPr lang="en-US" dirty="0" smtClean="0">
                <a:solidFill>
                  <a:srgbClr val="660066"/>
                </a:solidFill>
              </a:rPr>
              <a:t>Assessment and Intervention</a:t>
            </a:r>
            <a:endParaRPr lang="en-US" dirty="0">
              <a:solidFill>
                <a:srgbClr val="660066"/>
              </a:solidFill>
            </a:endParaRPr>
          </a:p>
        </p:txBody>
      </p:sp>
      <p:sp>
        <p:nvSpPr>
          <p:cNvPr id="3" name="Subtitle 2"/>
          <p:cNvSpPr>
            <a:spLocks noGrp="1"/>
          </p:cNvSpPr>
          <p:nvPr>
            <p:ph type="subTitle" idx="1"/>
          </p:nvPr>
        </p:nvSpPr>
        <p:spPr>
          <a:xfrm rot="20517342">
            <a:off x="-722498" y="3945930"/>
            <a:ext cx="4836456" cy="1040845"/>
          </a:xfrm>
        </p:spPr>
        <p:txBody>
          <a:bodyPr>
            <a:normAutofit/>
          </a:bodyPr>
          <a:lstStyle/>
          <a:p>
            <a:endParaRPr lang="en-US" dirty="0" smtClean="0"/>
          </a:p>
          <a:p>
            <a:r>
              <a:rPr lang="en-US" dirty="0" smtClean="0"/>
              <a:t>Co-facilitated by</a:t>
            </a:r>
          </a:p>
          <a:p>
            <a:r>
              <a:rPr lang="en-US" dirty="0" smtClean="0"/>
              <a:t>____ &amp; ____</a:t>
            </a:r>
            <a:endParaRPr lang="en-US" dirty="0"/>
          </a:p>
        </p:txBody>
      </p:sp>
    </p:spTree>
    <p:extLst>
      <p:ext uri="{BB962C8B-B14F-4D97-AF65-F5344CB8AC3E}">
        <p14:creationId xmlns:p14="http://schemas.microsoft.com/office/powerpoint/2010/main" val="3237711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5"/>
          <p:cNvSpPr>
            <a:spLocks noGrp="1" noChangeArrowheads="1"/>
          </p:cNvSpPr>
          <p:nvPr>
            <p:ph type="body" idx="1"/>
          </p:nvPr>
        </p:nvSpPr>
        <p:spPr>
          <a:xfrm>
            <a:off x="381000" y="1828800"/>
            <a:ext cx="8229600" cy="4530725"/>
          </a:xfrm>
        </p:spPr>
        <p:txBody>
          <a:bodyPr/>
          <a:lstStyle/>
          <a:p>
            <a:pPr indent="0" algn="ctr">
              <a:buFont typeface="Wingdings" charset="0"/>
              <a:buNone/>
            </a:pPr>
            <a:r>
              <a:rPr lang="en-US" sz="4000" dirty="0"/>
              <a:t>Assessment in education is the process of </a:t>
            </a:r>
            <a:r>
              <a:rPr lang="en-US" sz="4000" i="1" dirty="0"/>
              <a:t>gathering</a:t>
            </a:r>
            <a:r>
              <a:rPr lang="en-US" sz="4000" dirty="0"/>
              <a:t>, </a:t>
            </a:r>
            <a:r>
              <a:rPr lang="en-US" sz="4000" i="1" dirty="0"/>
              <a:t>interpreting</a:t>
            </a:r>
            <a:r>
              <a:rPr lang="en-US" sz="4000" dirty="0"/>
              <a:t>, </a:t>
            </a:r>
            <a:r>
              <a:rPr lang="en-US" sz="4000" i="1" dirty="0"/>
              <a:t>recording</a:t>
            </a:r>
            <a:r>
              <a:rPr lang="en-US" sz="4000" dirty="0"/>
              <a:t>, and </a:t>
            </a:r>
            <a:r>
              <a:rPr lang="en-US" sz="4000" i="1" dirty="0"/>
              <a:t>using</a:t>
            </a:r>
            <a:r>
              <a:rPr lang="en-US" sz="4000" dirty="0"/>
              <a:t> information about </a:t>
            </a:r>
            <a:r>
              <a:rPr lang="en-US" sz="4000" dirty="0" smtClean="0"/>
              <a:t>pupils</a:t>
            </a:r>
            <a:r>
              <a:rPr lang="en-US" sz="4000" dirty="0" smtClean="0">
                <a:latin typeface="Arial"/>
              </a:rPr>
              <a:t>’ </a:t>
            </a:r>
            <a:r>
              <a:rPr lang="en-US" sz="4000" dirty="0" smtClean="0"/>
              <a:t>responses </a:t>
            </a:r>
            <a:r>
              <a:rPr lang="en-US" sz="4000" dirty="0"/>
              <a:t>to an educational task. </a:t>
            </a:r>
            <a:endParaRPr lang="en-US" sz="4000" dirty="0" smtClean="0"/>
          </a:p>
          <a:p>
            <a:pPr indent="0" algn="ctr">
              <a:buFont typeface="Wingdings" charset="0"/>
              <a:buNone/>
            </a:pPr>
            <a:r>
              <a:rPr lang="en-US" dirty="0" smtClean="0"/>
              <a:t>(</a:t>
            </a:r>
            <a:r>
              <a:rPr lang="en-US" dirty="0" err="1"/>
              <a:t>Harlen</a:t>
            </a:r>
            <a:r>
              <a:rPr lang="en-US" dirty="0"/>
              <a:t>, </a:t>
            </a:r>
            <a:r>
              <a:rPr lang="en-US" dirty="0" err="1"/>
              <a:t>Gipps</a:t>
            </a:r>
            <a:r>
              <a:rPr lang="en-US" dirty="0"/>
              <a:t>, </a:t>
            </a:r>
            <a:r>
              <a:rPr lang="en-US" dirty="0" err="1"/>
              <a:t>Broadfoot</a:t>
            </a:r>
            <a:r>
              <a:rPr lang="en-US" dirty="0"/>
              <a:t>, Nuttal,1992)</a:t>
            </a:r>
          </a:p>
          <a:p>
            <a:pPr indent="0">
              <a:buFont typeface="Wingdings" charset="0"/>
              <a:buNone/>
            </a:pPr>
            <a:endParaRPr lang="en-US" dirty="0"/>
          </a:p>
        </p:txBody>
      </p:sp>
    </p:spTree>
    <p:extLst>
      <p:ext uri="{BB962C8B-B14F-4D97-AF65-F5344CB8AC3E}">
        <p14:creationId xmlns:p14="http://schemas.microsoft.com/office/powerpoint/2010/main" val="297327820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457200" y="1752600"/>
            <a:ext cx="8229600" cy="4378325"/>
          </a:xfrm>
        </p:spPr>
        <p:txBody>
          <a:bodyPr/>
          <a:lstStyle/>
          <a:p>
            <a:pPr marL="609600" indent="-609600">
              <a:lnSpc>
                <a:spcPct val="80000"/>
              </a:lnSpc>
              <a:buFont typeface="Wingdings" charset="0"/>
              <a:buAutoNum type="arabicPeriod"/>
            </a:pPr>
            <a:r>
              <a:rPr lang="en-AU" sz="2800"/>
              <a:t>Teachers value and believe in students.</a:t>
            </a:r>
          </a:p>
          <a:p>
            <a:pPr marL="609600" indent="-609600">
              <a:lnSpc>
                <a:spcPct val="80000"/>
              </a:lnSpc>
              <a:buFont typeface="Wingdings" charset="0"/>
              <a:buAutoNum type="arabicPeriod"/>
            </a:pPr>
            <a:r>
              <a:rPr lang="en-AU" sz="2800"/>
              <a:t>Sharing learning goals with the students.</a:t>
            </a:r>
          </a:p>
          <a:p>
            <a:pPr marL="609600" indent="-609600">
              <a:lnSpc>
                <a:spcPct val="80000"/>
              </a:lnSpc>
              <a:buFont typeface="Wingdings" charset="0"/>
              <a:buAutoNum type="arabicPeriod"/>
            </a:pPr>
            <a:r>
              <a:rPr lang="en-AU" sz="2800"/>
              <a:t>Involving students in self-assessment.</a:t>
            </a:r>
          </a:p>
          <a:p>
            <a:pPr marL="609600" indent="-609600">
              <a:lnSpc>
                <a:spcPct val="80000"/>
              </a:lnSpc>
              <a:buFont typeface="Wingdings" charset="0"/>
              <a:buAutoNum type="arabicPeriod"/>
            </a:pPr>
            <a:r>
              <a:rPr lang="en-AU" sz="2800"/>
              <a:t>Providing feedback that helps students recognize their next steps and how to take them.</a:t>
            </a:r>
          </a:p>
          <a:p>
            <a:pPr marL="609600" indent="-609600">
              <a:lnSpc>
                <a:spcPct val="80000"/>
              </a:lnSpc>
              <a:buFont typeface="Wingdings" charset="0"/>
              <a:buAutoNum type="arabicPeriod"/>
            </a:pPr>
            <a:r>
              <a:rPr lang="en-AU" sz="2800"/>
              <a:t>Being confident that every student can improve.</a:t>
            </a:r>
          </a:p>
          <a:p>
            <a:pPr marL="609600" indent="-609600">
              <a:lnSpc>
                <a:spcPct val="80000"/>
              </a:lnSpc>
              <a:buFont typeface="Wingdings" charset="0"/>
              <a:buAutoNum type="arabicPeriod"/>
            </a:pPr>
            <a:r>
              <a:rPr lang="en-AU" sz="2800"/>
              <a:t>Providing students with examples of what we expect from them.</a:t>
            </a:r>
            <a:endParaRPr lang="en-US" sz="2800"/>
          </a:p>
        </p:txBody>
      </p:sp>
      <p:sp>
        <p:nvSpPr>
          <p:cNvPr id="12292" name="Rectangle 4"/>
          <p:cNvSpPr>
            <a:spLocks noGrp="1" noChangeArrowheads="1"/>
          </p:cNvSpPr>
          <p:nvPr>
            <p:ph type="title"/>
          </p:nvPr>
        </p:nvSpPr>
        <p:spPr>
          <a:noFill/>
          <a:ln/>
        </p:spPr>
        <p:txBody>
          <a:bodyPr/>
          <a:lstStyle/>
          <a:p>
            <a:r>
              <a:rPr lang="en-US" sz="3400"/>
              <a:t>Values and Attitudes about Assessment</a:t>
            </a:r>
          </a:p>
        </p:txBody>
      </p:sp>
    </p:spTree>
    <p:extLst>
      <p:ext uri="{BB962C8B-B14F-4D97-AF65-F5344CB8AC3E}">
        <p14:creationId xmlns:p14="http://schemas.microsoft.com/office/powerpoint/2010/main" val="339214532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9" name="Picture 5" descr="ed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457200"/>
            <a:ext cx="7696200" cy="5757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901613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t>The State of Assessment</a:t>
            </a:r>
          </a:p>
        </p:txBody>
      </p:sp>
      <p:sp>
        <p:nvSpPr>
          <p:cNvPr id="53251" name="Rectangle 3"/>
          <p:cNvSpPr>
            <a:spLocks noGrp="1" noChangeArrowheads="1"/>
          </p:cNvSpPr>
          <p:nvPr>
            <p:ph type="body" idx="1"/>
          </p:nvPr>
        </p:nvSpPr>
        <p:spPr>
          <a:xfrm>
            <a:off x="700303" y="1828800"/>
            <a:ext cx="8023811" cy="5029200"/>
          </a:xfrm>
        </p:spPr>
        <p:txBody>
          <a:bodyPr/>
          <a:lstStyle/>
          <a:p>
            <a:pPr>
              <a:buFont typeface="Arial"/>
              <a:buChar char="•"/>
            </a:pPr>
            <a:r>
              <a:rPr lang="ja-JP" altLang="en-US" sz="2800" dirty="0">
                <a:latin typeface="Arial"/>
              </a:rPr>
              <a:t>“</a:t>
            </a:r>
            <a:r>
              <a:rPr lang="en-US" sz="2800" dirty="0"/>
              <a:t>A wealth of research – a poverty </a:t>
            </a:r>
            <a:r>
              <a:rPr lang="en-US" sz="2800" dirty="0" smtClean="0"/>
              <a:t>of practice.”</a:t>
            </a:r>
          </a:p>
          <a:p>
            <a:pPr marL="0" indent="0">
              <a:buNone/>
            </a:pPr>
            <a:r>
              <a:rPr lang="en-US" dirty="0" smtClean="0"/>
              <a:t>		(</a:t>
            </a:r>
            <a:r>
              <a:rPr lang="en-US" dirty="0"/>
              <a:t>Black and </a:t>
            </a:r>
            <a:r>
              <a:rPr lang="en-US" dirty="0" err="1"/>
              <a:t>Wiliam</a:t>
            </a:r>
            <a:r>
              <a:rPr lang="en-US" dirty="0"/>
              <a:t>, 1998)</a:t>
            </a:r>
          </a:p>
          <a:p>
            <a:pPr>
              <a:buFont typeface="Arial"/>
              <a:buChar char="•"/>
            </a:pPr>
            <a:r>
              <a:rPr lang="en-US" sz="2800" dirty="0" smtClean="0"/>
              <a:t>A shift </a:t>
            </a:r>
            <a:r>
              <a:rPr lang="en-US" sz="2800" dirty="0"/>
              <a:t>from </a:t>
            </a:r>
            <a:r>
              <a:rPr lang="ja-JP" altLang="en-US" sz="2800" dirty="0">
                <a:latin typeface="Arial"/>
              </a:rPr>
              <a:t>“</a:t>
            </a:r>
            <a:r>
              <a:rPr lang="en-US" sz="2800" dirty="0"/>
              <a:t>teaching</a:t>
            </a:r>
            <a:r>
              <a:rPr lang="ja-JP" altLang="en-US" sz="2800" dirty="0">
                <a:latin typeface="Arial"/>
              </a:rPr>
              <a:t>”</a:t>
            </a:r>
            <a:r>
              <a:rPr lang="en-US" sz="2800" dirty="0"/>
              <a:t> to </a:t>
            </a:r>
            <a:r>
              <a:rPr lang="ja-JP" altLang="en-US" sz="2800" dirty="0">
                <a:latin typeface="Arial"/>
              </a:rPr>
              <a:t>“</a:t>
            </a:r>
            <a:r>
              <a:rPr lang="en-US" sz="2800" dirty="0"/>
              <a:t>learning</a:t>
            </a:r>
            <a:r>
              <a:rPr lang="ja-JP" altLang="en-US" sz="2800" dirty="0">
                <a:latin typeface="Arial"/>
              </a:rPr>
              <a:t>”</a:t>
            </a:r>
            <a:endParaRPr lang="en-US" sz="2800" dirty="0"/>
          </a:p>
          <a:p>
            <a:pPr>
              <a:buFont typeface="Arial"/>
              <a:buChar char="•"/>
            </a:pPr>
            <a:r>
              <a:rPr lang="en-US" sz="2800" dirty="0" smtClean="0"/>
              <a:t>Confusion </a:t>
            </a:r>
            <a:r>
              <a:rPr lang="en-US" sz="2800" dirty="0"/>
              <a:t>of terms and conditions</a:t>
            </a:r>
          </a:p>
          <a:p>
            <a:pPr lvl="1">
              <a:buFont typeface="Arial"/>
              <a:buChar char="•"/>
            </a:pPr>
            <a:r>
              <a:rPr lang="en-US" dirty="0"/>
              <a:t>Evaluation</a:t>
            </a:r>
          </a:p>
          <a:p>
            <a:pPr lvl="1">
              <a:buFont typeface="Arial"/>
              <a:buChar char="•"/>
            </a:pPr>
            <a:r>
              <a:rPr lang="en-US" dirty="0"/>
              <a:t>Assessment</a:t>
            </a:r>
          </a:p>
          <a:p>
            <a:pPr lvl="2">
              <a:buFont typeface="Arial"/>
              <a:buChar char="•"/>
            </a:pPr>
            <a:r>
              <a:rPr lang="en-US" dirty="0" smtClean="0"/>
              <a:t>Pre-Assessment</a:t>
            </a:r>
          </a:p>
          <a:p>
            <a:pPr lvl="2">
              <a:buFont typeface="Arial"/>
              <a:buChar char="•"/>
            </a:pPr>
            <a:r>
              <a:rPr lang="en-US" dirty="0" smtClean="0"/>
              <a:t>Formative</a:t>
            </a:r>
            <a:endParaRPr lang="en-US" dirty="0"/>
          </a:p>
          <a:p>
            <a:pPr lvl="2">
              <a:buFont typeface="Arial"/>
              <a:buChar char="•"/>
            </a:pPr>
            <a:r>
              <a:rPr lang="en-US" dirty="0"/>
              <a:t>Summative</a:t>
            </a:r>
          </a:p>
        </p:txBody>
      </p:sp>
    </p:spTree>
    <p:extLst>
      <p:ext uri="{BB962C8B-B14F-4D97-AF65-F5344CB8AC3E}">
        <p14:creationId xmlns:p14="http://schemas.microsoft.com/office/powerpoint/2010/main" val="380703297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AutoShape 7"/>
          <p:cNvSpPr>
            <a:spLocks noChangeArrowheads="1"/>
          </p:cNvSpPr>
          <p:nvPr/>
        </p:nvSpPr>
        <p:spPr bwMode="auto">
          <a:xfrm rot="-5400000">
            <a:off x="2857500" y="2171700"/>
            <a:ext cx="3276600" cy="3352800"/>
          </a:xfrm>
          <a:custGeom>
            <a:avLst/>
            <a:gdLst>
              <a:gd name="T0" fmla="*/ 10447046 w 21600"/>
              <a:gd name="T1" fmla="*/ 185523318 h 21600"/>
              <a:gd name="T2" fmla="*/ 417584164 w 21600"/>
              <a:gd name="T3" fmla="*/ 368299824 h 21600"/>
              <a:gd name="T4" fmla="*/ 107025132 w 21600"/>
              <a:gd name="T5" fmla="*/ 215833550 h 21600"/>
              <a:gd name="T6" fmla="*/ 558987910 w 21600"/>
              <a:gd name="T7" fmla="*/ 271249571 h 21600"/>
              <a:gd name="T8" fmla="*/ 442689585 w 21600"/>
              <a:gd name="T9" fmla="*/ 385045192 h 21600"/>
              <a:gd name="T10" fmla="*/ 334007533 w 21600"/>
              <a:gd name="T11" fmla="*/ 263250352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214" y="11017"/>
                </a:moveTo>
                <a:cubicBezTo>
                  <a:pt x="17216" y="10945"/>
                  <a:pt x="17218" y="10872"/>
                  <a:pt x="17218" y="10800"/>
                </a:cubicBezTo>
                <a:cubicBezTo>
                  <a:pt x="17218" y="7255"/>
                  <a:pt x="14344" y="4382"/>
                  <a:pt x="10800" y="4382"/>
                </a:cubicBezTo>
                <a:cubicBezTo>
                  <a:pt x="7255" y="4382"/>
                  <a:pt x="4382" y="7255"/>
                  <a:pt x="4382" y="10800"/>
                </a:cubicBezTo>
                <a:cubicBezTo>
                  <a:pt x="4382" y="14344"/>
                  <a:pt x="7255" y="17218"/>
                  <a:pt x="10800" y="17218"/>
                </a:cubicBezTo>
                <a:cubicBezTo>
                  <a:pt x="13036" y="17218"/>
                  <a:pt x="15111" y="16053"/>
                  <a:pt x="16277" y="14144"/>
                </a:cubicBezTo>
                <a:lnTo>
                  <a:pt x="20017" y="16428"/>
                </a:lnTo>
                <a:cubicBezTo>
                  <a:pt x="18055" y="19640"/>
                  <a:pt x="14563" y="21599"/>
                  <a:pt x="10800" y="21600"/>
                </a:cubicBezTo>
                <a:cubicBezTo>
                  <a:pt x="4835" y="21600"/>
                  <a:pt x="0" y="16764"/>
                  <a:pt x="0" y="10800"/>
                </a:cubicBezTo>
                <a:cubicBezTo>
                  <a:pt x="0" y="4835"/>
                  <a:pt x="4835" y="0"/>
                  <a:pt x="10800" y="0"/>
                </a:cubicBezTo>
                <a:cubicBezTo>
                  <a:pt x="16764" y="0"/>
                  <a:pt x="21600" y="4835"/>
                  <a:pt x="21600" y="10800"/>
                </a:cubicBezTo>
                <a:cubicBezTo>
                  <a:pt x="21600" y="10922"/>
                  <a:pt x="21597" y="11044"/>
                  <a:pt x="21593" y="11166"/>
                </a:cubicBezTo>
                <a:lnTo>
                  <a:pt x="24292" y="11258"/>
                </a:lnTo>
                <a:lnTo>
                  <a:pt x="19238" y="15981"/>
                </a:lnTo>
                <a:lnTo>
                  <a:pt x="14515" y="10926"/>
                </a:lnTo>
                <a:lnTo>
                  <a:pt x="17214" y="11017"/>
                </a:lnTo>
                <a:close/>
              </a:path>
            </a:pathLst>
          </a:custGeom>
          <a:solidFill>
            <a:schemeClr val="accent1"/>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nchor="ctr"/>
          <a:lstStyle/>
          <a:p>
            <a:endParaRPr lang="en-US"/>
          </a:p>
        </p:txBody>
      </p:sp>
      <p:sp>
        <p:nvSpPr>
          <p:cNvPr id="89090" name="Rectangle 2"/>
          <p:cNvSpPr>
            <a:spLocks noGrp="1" noChangeArrowheads="1"/>
          </p:cNvSpPr>
          <p:nvPr>
            <p:ph type="title"/>
          </p:nvPr>
        </p:nvSpPr>
        <p:spPr/>
        <p:txBody>
          <a:bodyPr/>
          <a:lstStyle/>
          <a:p>
            <a:pPr algn="ctr"/>
            <a:r>
              <a:rPr lang="en-US">
                <a:latin typeface="Copperplate Gothic Bold" charset="0"/>
              </a:rPr>
              <a:t>ASSESSMENT PROCESS</a:t>
            </a:r>
            <a:r>
              <a:rPr lang="en-US">
                <a:latin typeface="Arial" charset="0"/>
              </a:rPr>
              <a:t> </a:t>
            </a:r>
          </a:p>
        </p:txBody>
      </p:sp>
      <p:sp>
        <p:nvSpPr>
          <p:cNvPr id="89094" name="Text Box 6"/>
          <p:cNvSpPr txBox="1">
            <a:spLocks noChangeArrowheads="1"/>
          </p:cNvSpPr>
          <p:nvPr/>
        </p:nvSpPr>
        <p:spPr bwMode="auto">
          <a:xfrm>
            <a:off x="609600" y="3003550"/>
            <a:ext cx="2667000" cy="1568450"/>
          </a:xfrm>
          <a:prstGeom prst="rect">
            <a:avLst/>
          </a:prstGeom>
          <a:noFill/>
          <a:ln w="12700" cap="sq">
            <a:solidFill>
              <a:schemeClr val="tx1"/>
            </a:solidFill>
            <a:miter lim="800000"/>
            <a:headEnd type="none" w="sm" len="sm"/>
            <a:tailEnd type="none" w="sm" len="sm"/>
          </a:ln>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sz="2800" dirty="0">
                <a:latin typeface="Copperplate Gothic Bold" charset="0"/>
              </a:rPr>
              <a:t>Summative Assessment </a:t>
            </a:r>
            <a:r>
              <a:rPr lang="en-US" sz="2000" b="1" dirty="0">
                <a:latin typeface="Arial Narrow" charset="0"/>
              </a:rPr>
              <a:t>(Assessment OF Learning)</a:t>
            </a:r>
          </a:p>
        </p:txBody>
      </p:sp>
      <p:sp>
        <p:nvSpPr>
          <p:cNvPr id="8197" name="AutoShape 8"/>
          <p:cNvSpPr>
            <a:spLocks noChangeArrowheads="1"/>
          </p:cNvSpPr>
          <p:nvPr/>
        </p:nvSpPr>
        <p:spPr bwMode="auto">
          <a:xfrm rot="5400000">
            <a:off x="2812256" y="2140744"/>
            <a:ext cx="3338513" cy="3324225"/>
          </a:xfrm>
          <a:custGeom>
            <a:avLst/>
            <a:gdLst>
              <a:gd name="T0" fmla="*/ 378378426 w 21600"/>
              <a:gd name="T1" fmla="*/ 29535122 h 21600"/>
              <a:gd name="T2" fmla="*/ 136191381 w 21600"/>
              <a:gd name="T3" fmla="*/ 91495143 h 21600"/>
              <a:gd name="T4" fmla="*/ 329525179 w 21600"/>
              <a:gd name="T5" fmla="*/ 121338208 h 21600"/>
              <a:gd name="T6" fmla="*/ 580312330 w 21600"/>
              <a:gd name="T7" fmla="*/ 266645610 h 21600"/>
              <a:gd name="T8" fmla="*/ 459577215 w 21600"/>
              <a:gd name="T9" fmla="*/ 378509819 h 21600"/>
              <a:gd name="T10" fmla="*/ 346749427 w 21600"/>
              <a:gd name="T11" fmla="*/ 258782281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214" y="11017"/>
                </a:moveTo>
                <a:cubicBezTo>
                  <a:pt x="17216" y="10945"/>
                  <a:pt x="17218" y="10872"/>
                  <a:pt x="17218" y="10800"/>
                </a:cubicBezTo>
                <a:cubicBezTo>
                  <a:pt x="17218" y="7255"/>
                  <a:pt x="14344" y="4382"/>
                  <a:pt x="10800" y="4382"/>
                </a:cubicBezTo>
                <a:cubicBezTo>
                  <a:pt x="9432" y="4381"/>
                  <a:pt x="8100" y="4818"/>
                  <a:pt x="6999" y="5628"/>
                </a:cubicBezTo>
                <a:lnTo>
                  <a:pt x="4403" y="2097"/>
                </a:lnTo>
                <a:cubicBezTo>
                  <a:pt x="6257" y="734"/>
                  <a:pt x="8498" y="-1"/>
                  <a:pt x="10800" y="0"/>
                </a:cubicBezTo>
                <a:cubicBezTo>
                  <a:pt x="16764" y="0"/>
                  <a:pt x="21600" y="4835"/>
                  <a:pt x="21600" y="10800"/>
                </a:cubicBezTo>
                <a:cubicBezTo>
                  <a:pt x="21600" y="10922"/>
                  <a:pt x="21597" y="11044"/>
                  <a:pt x="21593" y="11166"/>
                </a:cubicBezTo>
                <a:lnTo>
                  <a:pt x="24292" y="11258"/>
                </a:lnTo>
                <a:lnTo>
                  <a:pt x="19238" y="15981"/>
                </a:lnTo>
                <a:lnTo>
                  <a:pt x="14515" y="10926"/>
                </a:lnTo>
                <a:lnTo>
                  <a:pt x="17214" y="11017"/>
                </a:lnTo>
                <a:close/>
              </a:path>
            </a:pathLst>
          </a:custGeom>
          <a:solidFill>
            <a:schemeClr val="accent1"/>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nchor="ctr"/>
          <a:lstStyle/>
          <a:p>
            <a:endParaRPr lang="en-US"/>
          </a:p>
        </p:txBody>
      </p:sp>
      <p:sp>
        <p:nvSpPr>
          <p:cNvPr id="89092" name="Text Box 4"/>
          <p:cNvSpPr txBox="1">
            <a:spLocks noChangeArrowheads="1"/>
          </p:cNvSpPr>
          <p:nvPr/>
        </p:nvSpPr>
        <p:spPr bwMode="auto">
          <a:xfrm>
            <a:off x="5715000" y="2774950"/>
            <a:ext cx="2590800" cy="958850"/>
          </a:xfrm>
          <a:prstGeom prst="rect">
            <a:avLst/>
          </a:prstGeom>
          <a:solidFill>
            <a:schemeClr val="bg1"/>
          </a:solidFill>
          <a:ln w="12700" cap="sq">
            <a:solidFill>
              <a:schemeClr val="tx1"/>
            </a:solidFill>
            <a:miter lim="800000"/>
            <a:headEnd type="none" w="sm" len="sm"/>
            <a:tailEnd type="none" w="sm" len="sm"/>
          </a:ln>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sz="2800">
                <a:latin typeface="Copperplate Gothic Bold" charset="0"/>
              </a:rPr>
              <a:t>Pre –  Assessment</a:t>
            </a:r>
          </a:p>
        </p:txBody>
      </p:sp>
      <p:sp>
        <p:nvSpPr>
          <p:cNvPr id="89093" name="Text Box 5"/>
          <p:cNvSpPr txBox="1">
            <a:spLocks noChangeArrowheads="1"/>
          </p:cNvSpPr>
          <p:nvPr/>
        </p:nvSpPr>
        <p:spPr bwMode="auto">
          <a:xfrm>
            <a:off x="4724400" y="5005388"/>
            <a:ext cx="3429000" cy="1263650"/>
          </a:xfrm>
          <a:prstGeom prst="rect">
            <a:avLst/>
          </a:prstGeom>
          <a:solidFill>
            <a:schemeClr val="bg1"/>
          </a:solidFill>
          <a:ln w="12700" cap="sq">
            <a:solidFill>
              <a:schemeClr val="tx1"/>
            </a:solidFill>
            <a:miter lim="800000"/>
            <a:headEnd type="none" w="sm" len="sm"/>
            <a:tailEnd type="none" w="sm" len="sm"/>
          </a:ln>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sz="2800">
                <a:latin typeface="Copperplate Gothic Bold" charset="0"/>
              </a:rPr>
              <a:t>Formative Assessment</a:t>
            </a:r>
            <a:r>
              <a:rPr lang="en-US">
                <a:latin typeface="Copperplate Gothic Bold" charset="0"/>
              </a:rPr>
              <a:t>    </a:t>
            </a:r>
            <a:r>
              <a:rPr lang="en-US" sz="2000" b="1">
                <a:latin typeface="Arial Narrow" charset="0"/>
              </a:rPr>
              <a:t>(Assessment FOR Learning)</a:t>
            </a:r>
            <a:endParaRPr lang="en-US" b="1">
              <a:latin typeface="Copperplate Gothic Bold" charset="0"/>
            </a:endParaRPr>
          </a:p>
        </p:txBody>
      </p:sp>
    </p:spTree>
    <p:extLst>
      <p:ext uri="{BB962C8B-B14F-4D97-AF65-F5344CB8AC3E}">
        <p14:creationId xmlns:p14="http://schemas.microsoft.com/office/powerpoint/2010/main" val="416383138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8909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4" presetClass="entr" presetSubtype="32" fill="hold" grpId="0" nodeType="clickEffect">
                                  <p:stCondLst>
                                    <p:cond delay="0"/>
                                  </p:stCondLst>
                                  <p:childTnLst>
                                    <p:set>
                                      <p:cBhvr>
                                        <p:cTn id="10" dur="1" fill="hold">
                                          <p:stCondLst>
                                            <p:cond delay="0"/>
                                          </p:stCondLst>
                                        </p:cTn>
                                        <p:tgtEl>
                                          <p:spTgt spid="89092"/>
                                        </p:tgtEl>
                                        <p:attrNameLst>
                                          <p:attrName>style.visibility</p:attrName>
                                        </p:attrNameLst>
                                      </p:cBhvr>
                                      <p:to>
                                        <p:strVal val="visible"/>
                                      </p:to>
                                    </p:set>
                                    <p:animEffect transition="in" filter="box(out)">
                                      <p:cBhvr>
                                        <p:cTn id="11" dur="500"/>
                                        <p:tgtEl>
                                          <p:spTgt spid="8909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4" presetClass="entr" presetSubtype="32" fill="hold" grpId="0" nodeType="clickEffect">
                                  <p:stCondLst>
                                    <p:cond delay="0"/>
                                  </p:stCondLst>
                                  <p:childTnLst>
                                    <p:set>
                                      <p:cBhvr>
                                        <p:cTn id="15" dur="1" fill="hold">
                                          <p:stCondLst>
                                            <p:cond delay="0"/>
                                          </p:stCondLst>
                                        </p:cTn>
                                        <p:tgtEl>
                                          <p:spTgt spid="89093"/>
                                        </p:tgtEl>
                                        <p:attrNameLst>
                                          <p:attrName>style.visibility</p:attrName>
                                        </p:attrNameLst>
                                      </p:cBhvr>
                                      <p:to>
                                        <p:strVal val="visible"/>
                                      </p:to>
                                    </p:set>
                                    <p:animEffect transition="in" filter="box(out)">
                                      <p:cBhvr>
                                        <p:cTn id="16" dur="500"/>
                                        <p:tgtEl>
                                          <p:spTgt spid="8909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 presetClass="entr" presetSubtype="32" fill="hold" grpId="0" nodeType="clickEffect">
                                  <p:stCondLst>
                                    <p:cond delay="0"/>
                                  </p:stCondLst>
                                  <p:childTnLst>
                                    <p:set>
                                      <p:cBhvr>
                                        <p:cTn id="20" dur="1" fill="hold">
                                          <p:stCondLst>
                                            <p:cond delay="0"/>
                                          </p:stCondLst>
                                        </p:cTn>
                                        <p:tgtEl>
                                          <p:spTgt spid="89094"/>
                                        </p:tgtEl>
                                        <p:attrNameLst>
                                          <p:attrName>style.visibility</p:attrName>
                                        </p:attrNameLst>
                                      </p:cBhvr>
                                      <p:to>
                                        <p:strVal val="visible"/>
                                      </p:to>
                                    </p:set>
                                    <p:animEffect transition="in" filter="box(out)">
                                      <p:cBhvr>
                                        <p:cTn id="21" dur="500"/>
                                        <p:tgtEl>
                                          <p:spTgt spid="890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autoUpdateAnimBg="0"/>
      <p:bldP spid="89094" grpId="0" animBg="1"/>
      <p:bldP spid="89092" grpId="0" animBg="1"/>
      <p:bldP spid="8909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a:r>
              <a:rPr lang="en-US">
                <a:latin typeface="Copperplate Gothic Bold" charset="0"/>
              </a:rPr>
              <a:t>PRE-ASSESSMENT</a:t>
            </a:r>
          </a:p>
        </p:txBody>
      </p:sp>
      <p:sp>
        <p:nvSpPr>
          <p:cNvPr id="23555" name="Rectangle 3"/>
          <p:cNvSpPr>
            <a:spLocks noGrp="1" noChangeArrowheads="1"/>
          </p:cNvSpPr>
          <p:nvPr>
            <p:ph type="body" idx="1"/>
          </p:nvPr>
        </p:nvSpPr>
        <p:spPr>
          <a:xfrm>
            <a:off x="228600" y="2286000"/>
            <a:ext cx="8686800" cy="3352800"/>
          </a:xfrm>
        </p:spPr>
        <p:txBody>
          <a:bodyPr/>
          <a:lstStyle/>
          <a:p>
            <a:pPr>
              <a:lnSpc>
                <a:spcPct val="90000"/>
              </a:lnSpc>
              <a:buFont typeface="Arial"/>
              <a:buChar char="•"/>
            </a:pPr>
            <a:r>
              <a:rPr lang="en-US" b="1" dirty="0">
                <a:solidFill>
                  <a:srgbClr val="A63212"/>
                </a:solidFill>
                <a:latin typeface="Arial" charset="0"/>
              </a:rPr>
              <a:t>The purpose of pre-assessment is to determine what students know about a topic before it is taught.  </a:t>
            </a:r>
          </a:p>
          <a:p>
            <a:pPr>
              <a:lnSpc>
                <a:spcPct val="90000"/>
              </a:lnSpc>
              <a:buFont typeface="Arial"/>
              <a:buChar char="•"/>
            </a:pPr>
            <a:endParaRPr lang="en-US" b="1" dirty="0">
              <a:solidFill>
                <a:srgbClr val="A63212"/>
              </a:solidFill>
              <a:latin typeface="Arial" charset="0"/>
            </a:endParaRPr>
          </a:p>
          <a:p>
            <a:pPr>
              <a:lnSpc>
                <a:spcPct val="90000"/>
              </a:lnSpc>
              <a:buFont typeface="Arial"/>
              <a:buChar char="•"/>
            </a:pPr>
            <a:r>
              <a:rPr lang="en-US" b="1" dirty="0">
                <a:solidFill>
                  <a:srgbClr val="A63212"/>
                </a:solidFill>
                <a:latin typeface="Arial" charset="0"/>
              </a:rPr>
              <a:t>Pre-assessment will help the teacher determine flexible grouping patterns and should be used regularly.</a:t>
            </a:r>
          </a:p>
        </p:txBody>
      </p:sp>
    </p:spTree>
    <p:extLst>
      <p:ext uri="{BB962C8B-B14F-4D97-AF65-F5344CB8AC3E}">
        <p14:creationId xmlns:p14="http://schemas.microsoft.com/office/powerpoint/2010/main" val="198166523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wipe(left)">
                                      <p:cBhvr>
                                        <p:cTn id="7" dur="500"/>
                                        <p:tgtEl>
                                          <p:spTgt spid="235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555">
                                            <p:txEl>
                                              <p:pRg st="2" end="2"/>
                                            </p:txEl>
                                          </p:spTgt>
                                        </p:tgtEl>
                                        <p:attrNameLst>
                                          <p:attrName>style.visibility</p:attrName>
                                        </p:attrNameLst>
                                      </p:cBhvr>
                                      <p:to>
                                        <p:strVal val="visible"/>
                                      </p:to>
                                    </p:set>
                                    <p:animEffect transition="in" filter="wipe(left)">
                                      <p:cBhvr>
                                        <p:cTn id="12" dur="500"/>
                                        <p:tgtEl>
                                          <p:spTgt spid="235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04800" y="228600"/>
            <a:ext cx="8686800" cy="1143000"/>
          </a:xfrm>
        </p:spPr>
        <p:txBody>
          <a:bodyPr/>
          <a:lstStyle/>
          <a:p>
            <a:r>
              <a:rPr lang="en-US" sz="4200">
                <a:latin typeface="Copperplate Gothic Bold" charset="0"/>
              </a:rPr>
              <a:t>Pre-Assessment Strategies</a:t>
            </a:r>
          </a:p>
        </p:txBody>
      </p:sp>
      <p:sp>
        <p:nvSpPr>
          <p:cNvPr id="10243" name="Rectangle 3"/>
          <p:cNvSpPr>
            <a:spLocks noGrp="1" noChangeArrowheads="1"/>
          </p:cNvSpPr>
          <p:nvPr>
            <p:ph type="body" sz="half" idx="4294967295"/>
          </p:nvPr>
        </p:nvSpPr>
        <p:spPr>
          <a:xfrm>
            <a:off x="252413" y="1885950"/>
            <a:ext cx="4624387" cy="4419600"/>
          </a:xfrm>
          <a:prstGeom prst="rect">
            <a:avLst/>
          </a:prstGeom>
        </p:spPr>
        <p:txBody>
          <a:bodyPr/>
          <a:lstStyle/>
          <a:p>
            <a:pPr>
              <a:buFont typeface="Arial"/>
              <a:buChar char="•"/>
            </a:pPr>
            <a:r>
              <a:rPr lang="en-US" b="1" dirty="0">
                <a:solidFill>
                  <a:srgbClr val="A63212"/>
                </a:solidFill>
                <a:latin typeface="Arial" charset="0"/>
              </a:rPr>
              <a:t>Checklist</a:t>
            </a:r>
          </a:p>
          <a:p>
            <a:pPr>
              <a:buFont typeface="Arial"/>
              <a:buChar char="•"/>
            </a:pPr>
            <a:r>
              <a:rPr lang="en-US" b="1" dirty="0">
                <a:solidFill>
                  <a:srgbClr val="A63212"/>
                </a:solidFill>
                <a:latin typeface="Arial" charset="0"/>
              </a:rPr>
              <a:t>Pre-test</a:t>
            </a:r>
          </a:p>
          <a:p>
            <a:pPr>
              <a:buFont typeface="Arial"/>
              <a:buChar char="•"/>
            </a:pPr>
            <a:r>
              <a:rPr lang="en-US" b="1" dirty="0">
                <a:solidFill>
                  <a:srgbClr val="A63212"/>
                </a:solidFill>
                <a:latin typeface="Arial" charset="0"/>
              </a:rPr>
              <a:t>KWL Charts </a:t>
            </a:r>
          </a:p>
          <a:p>
            <a:pPr>
              <a:buFont typeface="Arial"/>
              <a:buChar char="•"/>
            </a:pPr>
            <a:r>
              <a:rPr lang="en-US" b="1" dirty="0">
                <a:solidFill>
                  <a:srgbClr val="A63212"/>
                </a:solidFill>
                <a:latin typeface="Arial" charset="0"/>
              </a:rPr>
              <a:t>Graphic Organizers</a:t>
            </a:r>
          </a:p>
          <a:p>
            <a:pPr>
              <a:buFont typeface="Arial"/>
              <a:buChar char="•"/>
            </a:pPr>
            <a:r>
              <a:rPr lang="en-US" b="1" dirty="0">
                <a:solidFill>
                  <a:srgbClr val="A63212"/>
                </a:solidFill>
                <a:latin typeface="Arial" charset="0"/>
              </a:rPr>
              <a:t>Pre-test</a:t>
            </a:r>
          </a:p>
          <a:p>
            <a:pPr>
              <a:buFont typeface="Arial"/>
              <a:buChar char="•"/>
            </a:pPr>
            <a:r>
              <a:rPr lang="en-US" b="1" dirty="0">
                <a:solidFill>
                  <a:srgbClr val="A63212"/>
                </a:solidFill>
                <a:latin typeface="Arial" charset="0"/>
              </a:rPr>
              <a:t>Student Discussions</a:t>
            </a:r>
          </a:p>
          <a:p>
            <a:pPr>
              <a:buFont typeface="Arial"/>
              <a:buChar char="•"/>
            </a:pPr>
            <a:r>
              <a:rPr lang="en-US" b="1" dirty="0">
                <a:solidFill>
                  <a:srgbClr val="A63212"/>
                </a:solidFill>
                <a:latin typeface="Arial" charset="0"/>
              </a:rPr>
              <a:t>Student Demonstrations </a:t>
            </a:r>
          </a:p>
        </p:txBody>
      </p:sp>
      <p:sp>
        <p:nvSpPr>
          <p:cNvPr id="10244" name="Rectangle 4"/>
          <p:cNvSpPr>
            <a:spLocks noGrp="1" noChangeArrowheads="1"/>
          </p:cNvSpPr>
          <p:nvPr>
            <p:ph type="body" sz="half" idx="4294967295"/>
          </p:nvPr>
        </p:nvSpPr>
        <p:spPr>
          <a:xfrm>
            <a:off x="4343400" y="1876425"/>
            <a:ext cx="4614863" cy="4300538"/>
          </a:xfrm>
          <a:prstGeom prst="rect">
            <a:avLst/>
          </a:prstGeom>
        </p:spPr>
        <p:txBody>
          <a:bodyPr/>
          <a:lstStyle/>
          <a:p>
            <a:pPr>
              <a:buFont typeface="Arial"/>
              <a:buChar char="•"/>
            </a:pPr>
            <a:r>
              <a:rPr lang="en-US" b="1" dirty="0">
                <a:solidFill>
                  <a:srgbClr val="A63212"/>
                </a:solidFill>
                <a:latin typeface="Arial" charset="0"/>
              </a:rPr>
              <a:t>Student Products</a:t>
            </a:r>
          </a:p>
          <a:p>
            <a:pPr>
              <a:buFont typeface="Arial"/>
              <a:buChar char="•"/>
            </a:pPr>
            <a:r>
              <a:rPr lang="en-US" b="1" dirty="0">
                <a:solidFill>
                  <a:srgbClr val="A63212"/>
                </a:solidFill>
                <a:latin typeface="Arial" charset="0"/>
              </a:rPr>
              <a:t>Student Work Samples</a:t>
            </a:r>
          </a:p>
          <a:p>
            <a:pPr>
              <a:buFont typeface="Arial"/>
              <a:buChar char="•"/>
            </a:pPr>
            <a:r>
              <a:rPr lang="en-US" b="1" dirty="0">
                <a:solidFill>
                  <a:srgbClr val="A63212"/>
                </a:solidFill>
                <a:latin typeface="Arial" charset="0"/>
              </a:rPr>
              <a:t>Show of hands/EPR </a:t>
            </a:r>
            <a:r>
              <a:rPr lang="en-US" dirty="0">
                <a:solidFill>
                  <a:srgbClr val="A63212"/>
                </a:solidFill>
                <a:latin typeface="Arial" charset="0"/>
              </a:rPr>
              <a:t>(Every Pupil Response)</a:t>
            </a:r>
          </a:p>
          <a:p>
            <a:pPr>
              <a:buFont typeface="Arial"/>
              <a:buChar char="•"/>
            </a:pPr>
            <a:r>
              <a:rPr lang="en-US" b="1" dirty="0">
                <a:solidFill>
                  <a:srgbClr val="A63212"/>
                </a:solidFill>
                <a:latin typeface="Arial" charset="0"/>
              </a:rPr>
              <a:t>Standardized Test Data</a:t>
            </a:r>
          </a:p>
          <a:p>
            <a:pPr>
              <a:buFont typeface="Arial"/>
              <a:buChar char="•"/>
            </a:pPr>
            <a:r>
              <a:rPr lang="en-US" b="1" dirty="0">
                <a:solidFill>
                  <a:srgbClr val="A63212"/>
                </a:solidFill>
                <a:latin typeface="Arial" charset="0"/>
              </a:rPr>
              <a:t>Teacher Observation</a:t>
            </a:r>
          </a:p>
          <a:p>
            <a:pPr>
              <a:buFont typeface="Arial"/>
              <a:buChar char="•"/>
            </a:pPr>
            <a:r>
              <a:rPr lang="en-US" b="1" dirty="0">
                <a:solidFill>
                  <a:srgbClr val="A63212"/>
                </a:solidFill>
                <a:latin typeface="Arial" charset="0"/>
              </a:rPr>
              <a:t>Writing Prompts</a:t>
            </a:r>
          </a:p>
          <a:p>
            <a:pPr>
              <a:buFont typeface="Arial"/>
              <a:buChar char="•"/>
            </a:pPr>
            <a:r>
              <a:rPr lang="en-US" b="1" dirty="0">
                <a:solidFill>
                  <a:srgbClr val="A63212"/>
                </a:solidFill>
                <a:latin typeface="Arial" charset="0"/>
              </a:rPr>
              <a:t>Writing Samples</a:t>
            </a:r>
          </a:p>
        </p:txBody>
      </p:sp>
    </p:spTree>
    <p:extLst>
      <p:ext uri="{BB962C8B-B14F-4D97-AF65-F5344CB8AC3E}">
        <p14:creationId xmlns:p14="http://schemas.microsoft.com/office/powerpoint/2010/main" val="2520015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469900" y="1676400"/>
            <a:ext cx="8150225" cy="4495800"/>
          </a:xfrm>
        </p:spPr>
        <p:txBody>
          <a:bodyPr/>
          <a:lstStyle/>
          <a:p>
            <a:pPr>
              <a:lnSpc>
                <a:spcPct val="90000"/>
              </a:lnSpc>
              <a:spcAft>
                <a:spcPct val="50000"/>
              </a:spcAft>
              <a:buFont typeface="Arial"/>
              <a:buChar char="•"/>
            </a:pPr>
            <a:r>
              <a:rPr lang="en-US" sz="2800" dirty="0"/>
              <a:t>Formative and summative assessment are </a:t>
            </a:r>
            <a:r>
              <a:rPr lang="en-US" sz="2800" i="1" dirty="0"/>
              <a:t>interconnected</a:t>
            </a:r>
            <a:r>
              <a:rPr lang="en-US" sz="2800" dirty="0"/>
              <a:t>. They seldom stand alone in construction or effect.  </a:t>
            </a:r>
          </a:p>
          <a:p>
            <a:pPr>
              <a:lnSpc>
                <a:spcPct val="90000"/>
              </a:lnSpc>
              <a:spcAft>
                <a:spcPct val="50000"/>
              </a:spcAft>
              <a:buFont typeface="Arial"/>
              <a:buChar char="•"/>
            </a:pPr>
            <a:r>
              <a:rPr lang="en-US" sz="2800" dirty="0"/>
              <a:t>The vast majority of genuine formative assessment is informal, with interactive and timely feedback and response.</a:t>
            </a:r>
          </a:p>
          <a:p>
            <a:pPr>
              <a:lnSpc>
                <a:spcPct val="90000"/>
              </a:lnSpc>
              <a:spcAft>
                <a:spcPct val="50000"/>
              </a:spcAft>
              <a:buFont typeface="Arial"/>
              <a:buChar char="•"/>
            </a:pPr>
            <a:r>
              <a:rPr lang="en-US" sz="2800" dirty="0"/>
              <a:t>It is widely and empirically argued that formative assessment has the </a:t>
            </a:r>
            <a:r>
              <a:rPr lang="en-US" sz="2800" i="1" dirty="0"/>
              <a:t>greatest impact</a:t>
            </a:r>
            <a:r>
              <a:rPr lang="en-US" sz="2800" dirty="0"/>
              <a:t> on learning and achievement.</a:t>
            </a:r>
            <a:endParaRPr lang="en-AU" sz="2800" dirty="0"/>
          </a:p>
        </p:txBody>
      </p:sp>
      <p:sp>
        <p:nvSpPr>
          <p:cNvPr id="16388" name="Text Box 4"/>
          <p:cNvSpPr txBox="1">
            <a:spLocks noChangeArrowheads="1"/>
          </p:cNvSpPr>
          <p:nvPr/>
        </p:nvSpPr>
        <p:spPr bwMode="auto">
          <a:xfrm>
            <a:off x="533400" y="3543300"/>
            <a:ext cx="7788275" cy="712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lnSpc>
                <a:spcPct val="90000"/>
              </a:lnSpc>
              <a:spcBef>
                <a:spcPct val="20000"/>
              </a:spcBef>
            </a:pPr>
            <a:endParaRPr lang="en-AU" sz="3200">
              <a:latin typeface="Arial Black" charset="0"/>
            </a:endParaRPr>
          </a:p>
          <a:p>
            <a:pPr eaLnBrk="1" hangingPunct="1"/>
            <a:endParaRPr lang="en-US" sz="1200">
              <a:latin typeface="Times New Roman" charset="0"/>
            </a:endParaRPr>
          </a:p>
        </p:txBody>
      </p:sp>
      <p:sp>
        <p:nvSpPr>
          <p:cNvPr id="2" name="TextBox 1"/>
          <p:cNvSpPr txBox="1"/>
          <p:nvPr/>
        </p:nvSpPr>
        <p:spPr>
          <a:xfrm>
            <a:off x="759651" y="379845"/>
            <a:ext cx="7562024" cy="1200329"/>
          </a:xfrm>
          <a:prstGeom prst="rect">
            <a:avLst/>
          </a:prstGeom>
          <a:noFill/>
        </p:spPr>
        <p:txBody>
          <a:bodyPr wrap="square" rtlCol="0">
            <a:spAutoFit/>
          </a:bodyPr>
          <a:lstStyle/>
          <a:p>
            <a:pPr algn="ctr"/>
            <a:r>
              <a:rPr lang="en-US" sz="3600" dirty="0" smtClean="0">
                <a:solidFill>
                  <a:srgbClr val="A63212"/>
                </a:solidFill>
              </a:rPr>
              <a:t>Formative and Summative Assessments</a:t>
            </a:r>
            <a:endParaRPr lang="en-US" sz="3600" dirty="0">
              <a:solidFill>
                <a:srgbClr val="A63212"/>
              </a:solidFill>
            </a:endParaRPr>
          </a:p>
        </p:txBody>
      </p:sp>
    </p:spTree>
    <p:extLst>
      <p:ext uri="{BB962C8B-B14F-4D97-AF65-F5344CB8AC3E}">
        <p14:creationId xmlns:p14="http://schemas.microsoft.com/office/powerpoint/2010/main" val="348740340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71488" y="317500"/>
            <a:ext cx="8215312" cy="993775"/>
          </a:xfrm>
        </p:spPr>
        <p:txBody>
          <a:bodyPr/>
          <a:lstStyle/>
          <a:p>
            <a:r>
              <a:rPr lang="en-US" dirty="0"/>
              <a:t>Formative Assessment</a:t>
            </a:r>
          </a:p>
        </p:txBody>
      </p:sp>
      <p:sp>
        <p:nvSpPr>
          <p:cNvPr id="4099" name="Rectangle 3"/>
          <p:cNvSpPr>
            <a:spLocks noGrp="1" noChangeArrowheads="1"/>
          </p:cNvSpPr>
          <p:nvPr>
            <p:ph type="body" idx="1"/>
          </p:nvPr>
        </p:nvSpPr>
        <p:spPr>
          <a:xfrm>
            <a:off x="304800" y="1828800"/>
            <a:ext cx="8610600" cy="4724400"/>
          </a:xfrm>
        </p:spPr>
        <p:txBody>
          <a:bodyPr/>
          <a:lstStyle/>
          <a:p>
            <a:r>
              <a:rPr lang="en-US"/>
              <a:t>Assessment </a:t>
            </a:r>
            <a:r>
              <a:rPr lang="en-US" b="1" i="1">
                <a:solidFill>
                  <a:schemeClr val="folHlink"/>
                </a:solidFill>
              </a:rPr>
              <a:t>for</a:t>
            </a:r>
            <a:r>
              <a:rPr lang="en-US"/>
              <a:t> learning</a:t>
            </a:r>
          </a:p>
          <a:p>
            <a:r>
              <a:rPr lang="en-US"/>
              <a:t>Taken at varying intervals throughout a course to provide information and feedback that will help improve </a:t>
            </a:r>
          </a:p>
          <a:p>
            <a:pPr lvl="1"/>
            <a:r>
              <a:rPr lang="en-US"/>
              <a:t>the quality of student learning </a:t>
            </a:r>
          </a:p>
          <a:p>
            <a:pPr lvl="1"/>
            <a:r>
              <a:rPr lang="en-US"/>
              <a:t>the quality of the course itself</a:t>
            </a:r>
          </a:p>
        </p:txBody>
      </p:sp>
    </p:spTree>
    <p:extLst>
      <p:ext uri="{BB962C8B-B14F-4D97-AF65-F5344CB8AC3E}">
        <p14:creationId xmlns:p14="http://schemas.microsoft.com/office/powerpoint/2010/main" val="228253163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type="body" idx="1"/>
          </p:nvPr>
        </p:nvSpPr>
        <p:spPr>
          <a:xfrm>
            <a:off x="228600" y="1600200"/>
            <a:ext cx="8610600" cy="4724400"/>
          </a:xfrm>
        </p:spPr>
        <p:txBody>
          <a:bodyPr/>
          <a:lstStyle/>
          <a:p>
            <a:pPr>
              <a:buFont typeface="Arial"/>
              <a:buChar char="•"/>
            </a:pPr>
            <a:r>
              <a:rPr lang="ja-JP" altLang="en-US" dirty="0">
                <a:latin typeface="Arial"/>
              </a:rPr>
              <a:t>“</a:t>
            </a:r>
            <a:r>
              <a:rPr lang="en-US" dirty="0"/>
              <a:t>…learner-centered, teacher-directed, mutually beneficial, formative, context-specific, ongoing, and firmly rooted in good practice" (Angelo and Cross, 1993).</a:t>
            </a:r>
          </a:p>
          <a:p>
            <a:pPr>
              <a:buFont typeface="Arial"/>
              <a:buChar char="•"/>
            </a:pPr>
            <a:r>
              <a:rPr lang="en-US" dirty="0"/>
              <a:t>Provides information on what an individual student needs</a:t>
            </a:r>
          </a:p>
          <a:p>
            <a:pPr lvl="1">
              <a:buFont typeface="Arial"/>
              <a:buChar char="•"/>
            </a:pPr>
            <a:r>
              <a:rPr lang="en-US" dirty="0"/>
              <a:t>To practice</a:t>
            </a:r>
          </a:p>
          <a:p>
            <a:pPr lvl="1">
              <a:buFont typeface="Arial"/>
              <a:buChar char="•"/>
            </a:pPr>
            <a:r>
              <a:rPr lang="en-US" dirty="0"/>
              <a:t>To have re-taught</a:t>
            </a:r>
          </a:p>
          <a:p>
            <a:pPr lvl="1">
              <a:buFont typeface="Arial"/>
              <a:buChar char="•"/>
            </a:pPr>
            <a:r>
              <a:rPr lang="en-US" dirty="0"/>
              <a:t>To learn next</a:t>
            </a:r>
          </a:p>
          <a:p>
            <a:endParaRPr lang="en-US" dirty="0"/>
          </a:p>
        </p:txBody>
      </p:sp>
      <p:sp>
        <p:nvSpPr>
          <p:cNvPr id="3" name="Rectangle 2"/>
          <p:cNvSpPr>
            <a:spLocks noGrp="1" noChangeArrowheads="1"/>
          </p:cNvSpPr>
          <p:nvPr>
            <p:ph type="title"/>
          </p:nvPr>
        </p:nvSpPr>
        <p:spPr>
          <a:xfrm>
            <a:off x="471488" y="317500"/>
            <a:ext cx="8215312" cy="993775"/>
          </a:xfrm>
        </p:spPr>
        <p:txBody>
          <a:bodyPr/>
          <a:lstStyle/>
          <a:p>
            <a:r>
              <a:rPr lang="en-US" dirty="0"/>
              <a:t>Formative </a:t>
            </a:r>
            <a:r>
              <a:rPr lang="en-US" dirty="0" smtClean="0"/>
              <a:t>Assessment is…</a:t>
            </a:r>
            <a:endParaRPr lang="en-US" dirty="0"/>
          </a:p>
        </p:txBody>
      </p:sp>
    </p:spTree>
    <p:extLst>
      <p:ext uri="{BB962C8B-B14F-4D97-AF65-F5344CB8AC3E}">
        <p14:creationId xmlns:p14="http://schemas.microsoft.com/office/powerpoint/2010/main" val="277574791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Subtitle 2"/>
          <p:cNvSpPr>
            <a:spLocks noGrp="1"/>
          </p:cNvSpPr>
          <p:nvPr>
            <p:ph type="subTitle" idx="1"/>
          </p:nvPr>
        </p:nvSpPr>
        <p:spPr>
          <a:xfrm rot="355667">
            <a:off x="2111571" y="3181526"/>
            <a:ext cx="7162800" cy="2895600"/>
          </a:xfrm>
        </p:spPr>
        <p:txBody>
          <a:bodyPr>
            <a:normAutofit/>
          </a:bodyPr>
          <a:lstStyle/>
          <a:p>
            <a:pPr eaLnBrk="1" hangingPunct="1"/>
            <a:r>
              <a:rPr lang="en-US" sz="2800" dirty="0">
                <a:latin typeface="Arial" charset="0"/>
              </a:rPr>
              <a:t>Please </a:t>
            </a:r>
            <a:r>
              <a:rPr lang="en-US" sz="2800" dirty="0" smtClean="0">
                <a:latin typeface="Arial" charset="0"/>
              </a:rPr>
              <a:t>tell us </a:t>
            </a:r>
          </a:p>
          <a:p>
            <a:pPr marL="457200" indent="-457200" eaLnBrk="1" hangingPunct="1">
              <a:buFont typeface="Arial"/>
              <a:buChar char="•"/>
            </a:pPr>
            <a:r>
              <a:rPr lang="en-US" sz="2800" dirty="0" smtClean="0">
                <a:latin typeface="Arial" charset="0"/>
              </a:rPr>
              <a:t>the </a:t>
            </a:r>
            <a:r>
              <a:rPr lang="en-US" sz="2800" dirty="0">
                <a:latin typeface="Arial" charset="0"/>
              </a:rPr>
              <a:t>school </a:t>
            </a:r>
            <a:r>
              <a:rPr lang="en-US" sz="2800" dirty="0" smtClean="0">
                <a:latin typeface="Arial" charset="0"/>
              </a:rPr>
              <a:t>you work at, </a:t>
            </a:r>
          </a:p>
          <a:p>
            <a:pPr marL="457200" indent="-457200" eaLnBrk="1" hangingPunct="1">
              <a:buFont typeface="Arial"/>
              <a:buChar char="•"/>
            </a:pPr>
            <a:r>
              <a:rPr lang="en-US" sz="2800" dirty="0" smtClean="0">
                <a:latin typeface="Arial" charset="0"/>
              </a:rPr>
              <a:t>your position, and </a:t>
            </a:r>
          </a:p>
          <a:p>
            <a:pPr marL="457200" indent="-457200" eaLnBrk="1" hangingPunct="1">
              <a:buFont typeface="Arial"/>
              <a:buChar char="•"/>
            </a:pPr>
            <a:r>
              <a:rPr lang="en-US" sz="2800" dirty="0" smtClean="0">
                <a:latin typeface="Arial" charset="0"/>
              </a:rPr>
              <a:t>your teach</a:t>
            </a:r>
            <a:endParaRPr lang="en-US" sz="2800" dirty="0">
              <a:latin typeface="Arial" charset="0"/>
            </a:endParaRPr>
          </a:p>
        </p:txBody>
      </p:sp>
      <p:pic>
        <p:nvPicPr>
          <p:cNvPr id="54276" name="Picture 6" descr="C:\Documents and Settings\sue.bluestein\Local Settings\Temporary Internet Files\Content.IE5\GJMTV9QV\MC900319960[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907" y="4124610"/>
            <a:ext cx="2133600" cy="196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07599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026"/>
          <p:cNvSpPr>
            <a:spLocks noGrp="1" noChangeArrowheads="1"/>
          </p:cNvSpPr>
          <p:nvPr>
            <p:ph type="title"/>
          </p:nvPr>
        </p:nvSpPr>
        <p:spPr/>
        <p:txBody>
          <a:bodyPr/>
          <a:lstStyle/>
          <a:p>
            <a:pPr algn="ctr"/>
            <a:r>
              <a:rPr lang="en-US" sz="3600" dirty="0">
                <a:latin typeface="Copperplate Gothic Bold" charset="0"/>
              </a:rPr>
              <a:t>Formative Assessment Strategies</a:t>
            </a:r>
          </a:p>
        </p:txBody>
      </p:sp>
      <p:sp>
        <p:nvSpPr>
          <p:cNvPr id="18435" name="Rectangle 1027"/>
          <p:cNvSpPr>
            <a:spLocks noGrp="1" noChangeArrowheads="1"/>
          </p:cNvSpPr>
          <p:nvPr>
            <p:ph type="body" idx="1"/>
          </p:nvPr>
        </p:nvSpPr>
        <p:spPr>
          <a:xfrm>
            <a:off x="381000" y="2133600"/>
            <a:ext cx="3962400" cy="4495800"/>
          </a:xfrm>
        </p:spPr>
        <p:txBody>
          <a:bodyPr/>
          <a:lstStyle/>
          <a:p>
            <a:pPr>
              <a:lnSpc>
                <a:spcPct val="90000"/>
              </a:lnSpc>
              <a:buFont typeface="Arial"/>
              <a:buChar char="•"/>
            </a:pPr>
            <a:r>
              <a:rPr lang="en-US" sz="2600" b="1" dirty="0">
                <a:solidFill>
                  <a:srgbClr val="A63212"/>
                </a:solidFill>
                <a:latin typeface="Arial" charset="0"/>
              </a:rPr>
              <a:t>Conference</a:t>
            </a:r>
          </a:p>
          <a:p>
            <a:pPr>
              <a:lnSpc>
                <a:spcPct val="90000"/>
              </a:lnSpc>
              <a:buFont typeface="Arial"/>
              <a:buChar char="•"/>
            </a:pPr>
            <a:r>
              <a:rPr lang="en-US" sz="2600" b="1" dirty="0">
                <a:solidFill>
                  <a:srgbClr val="A63212"/>
                </a:solidFill>
                <a:latin typeface="Arial" charset="0"/>
              </a:rPr>
              <a:t>Cooperative Learning Activities</a:t>
            </a:r>
          </a:p>
          <a:p>
            <a:pPr>
              <a:lnSpc>
                <a:spcPct val="90000"/>
              </a:lnSpc>
              <a:buFont typeface="Arial"/>
              <a:buChar char="•"/>
            </a:pPr>
            <a:r>
              <a:rPr lang="en-US" sz="2600" b="1" dirty="0">
                <a:solidFill>
                  <a:srgbClr val="A63212"/>
                </a:solidFill>
                <a:latin typeface="Arial" charset="0"/>
              </a:rPr>
              <a:t>Demonstrations</a:t>
            </a:r>
          </a:p>
          <a:p>
            <a:pPr>
              <a:lnSpc>
                <a:spcPct val="90000"/>
              </a:lnSpc>
              <a:buFont typeface="Arial"/>
              <a:buChar char="•"/>
            </a:pPr>
            <a:r>
              <a:rPr lang="en-US" sz="2600" b="1" dirty="0">
                <a:solidFill>
                  <a:srgbClr val="A63212"/>
                </a:solidFill>
                <a:latin typeface="Arial" charset="0"/>
              </a:rPr>
              <a:t>Exit Card</a:t>
            </a:r>
          </a:p>
          <a:p>
            <a:pPr>
              <a:lnSpc>
                <a:spcPct val="90000"/>
              </a:lnSpc>
              <a:buFont typeface="Arial"/>
              <a:buChar char="•"/>
            </a:pPr>
            <a:r>
              <a:rPr lang="en-US" sz="2600" b="1" dirty="0">
                <a:solidFill>
                  <a:srgbClr val="A63212"/>
                </a:solidFill>
                <a:latin typeface="Arial" charset="0"/>
              </a:rPr>
              <a:t>Graphic Organizers</a:t>
            </a:r>
          </a:p>
          <a:p>
            <a:pPr>
              <a:lnSpc>
                <a:spcPct val="90000"/>
              </a:lnSpc>
              <a:buFont typeface="Arial"/>
              <a:buChar char="•"/>
            </a:pPr>
            <a:r>
              <a:rPr kumimoji="0" lang="ja-JP" altLang="en-US" sz="2400" b="1" dirty="0">
                <a:solidFill>
                  <a:srgbClr val="A63212"/>
                </a:solidFill>
                <a:latin typeface="Arial" charset="0"/>
              </a:rPr>
              <a:t>“</a:t>
            </a:r>
            <a:r>
              <a:rPr kumimoji="0" lang="en-US" sz="2400" b="1" dirty="0">
                <a:solidFill>
                  <a:srgbClr val="A63212"/>
                </a:solidFill>
                <a:latin typeface="Arial" charset="0"/>
              </a:rPr>
              <a:t>I Learned</a:t>
            </a:r>
            <a:r>
              <a:rPr kumimoji="0" lang="ja-JP" altLang="en-US" sz="2400" b="1" dirty="0">
                <a:solidFill>
                  <a:srgbClr val="A63212"/>
                </a:solidFill>
                <a:latin typeface="Arial" charset="0"/>
              </a:rPr>
              <a:t>”</a:t>
            </a:r>
            <a:r>
              <a:rPr kumimoji="0" lang="en-US" sz="2400" b="1" dirty="0">
                <a:solidFill>
                  <a:srgbClr val="A63212"/>
                </a:solidFill>
                <a:latin typeface="Arial" charset="0"/>
              </a:rPr>
              <a:t> Statements</a:t>
            </a:r>
          </a:p>
          <a:p>
            <a:pPr eaLnBrk="1" hangingPunct="1">
              <a:spcBef>
                <a:spcPct val="0"/>
              </a:spcBef>
              <a:buClr>
                <a:srgbClr val="4D4D4D"/>
              </a:buClr>
              <a:buSzTx/>
              <a:buFont typeface="Arial"/>
              <a:buChar char="•"/>
            </a:pPr>
            <a:r>
              <a:rPr kumimoji="0" lang="en-US" sz="2400" b="1" dirty="0">
                <a:solidFill>
                  <a:srgbClr val="A63212"/>
                </a:solidFill>
                <a:latin typeface="Arial" charset="0"/>
              </a:rPr>
              <a:t>Interviews</a:t>
            </a:r>
          </a:p>
          <a:p>
            <a:pPr eaLnBrk="1" hangingPunct="1">
              <a:spcBef>
                <a:spcPct val="0"/>
              </a:spcBef>
              <a:buClr>
                <a:srgbClr val="4D4D4D"/>
              </a:buClr>
              <a:buSzTx/>
              <a:buFont typeface="Arial"/>
              <a:buChar char="•"/>
            </a:pPr>
            <a:r>
              <a:rPr lang="en-US" sz="2400" b="1" dirty="0">
                <a:solidFill>
                  <a:srgbClr val="A63212"/>
                </a:solidFill>
                <a:latin typeface="Arial" charset="0"/>
              </a:rPr>
              <a:t>Journal Entry</a:t>
            </a:r>
          </a:p>
          <a:p>
            <a:pPr eaLnBrk="1" hangingPunct="1">
              <a:spcBef>
                <a:spcPct val="0"/>
              </a:spcBef>
              <a:buClr>
                <a:srgbClr val="4D4D4D"/>
              </a:buClr>
              <a:buSzTx/>
              <a:buFont typeface="Arial"/>
              <a:buChar char="•"/>
            </a:pPr>
            <a:r>
              <a:rPr kumimoji="0" lang="en-US" sz="2400" b="1" dirty="0">
                <a:solidFill>
                  <a:srgbClr val="A63212"/>
                </a:solidFill>
                <a:latin typeface="Arial" charset="0"/>
              </a:rPr>
              <a:t>KWLs</a:t>
            </a:r>
            <a:endParaRPr lang="en-US" sz="2600" b="1" dirty="0">
              <a:solidFill>
                <a:srgbClr val="A63212"/>
              </a:solidFill>
              <a:latin typeface="Arial" charset="0"/>
            </a:endParaRPr>
          </a:p>
        </p:txBody>
      </p:sp>
      <p:sp>
        <p:nvSpPr>
          <p:cNvPr id="18436" name="Text Box 1028"/>
          <p:cNvSpPr txBox="1">
            <a:spLocks noChangeArrowheads="1"/>
          </p:cNvSpPr>
          <p:nvPr/>
        </p:nvSpPr>
        <p:spPr bwMode="auto">
          <a:xfrm>
            <a:off x="4114800" y="2101850"/>
            <a:ext cx="5029200" cy="449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4950" indent="-123825"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marL="568325" indent="-457200" algn="l" eaLnBrk="1" hangingPunct="1">
              <a:buClr>
                <a:srgbClr val="4D4D4D"/>
              </a:buClr>
              <a:buFont typeface="Arial"/>
              <a:buChar char="•"/>
            </a:pPr>
            <a:r>
              <a:rPr lang="en-US" sz="2600" b="1" dirty="0">
                <a:solidFill>
                  <a:srgbClr val="A63212"/>
                </a:solidFill>
                <a:latin typeface="Arial" charset="0"/>
              </a:rPr>
              <a:t>  Learning Logs</a:t>
            </a:r>
          </a:p>
          <a:p>
            <a:pPr marL="568325" indent="-457200" algn="l" eaLnBrk="1" hangingPunct="1">
              <a:buClr>
                <a:srgbClr val="4D4D4D"/>
              </a:buClr>
              <a:buFont typeface="Arial"/>
              <a:buChar char="•"/>
            </a:pPr>
            <a:r>
              <a:rPr lang="en-US" sz="2600" b="1" dirty="0">
                <a:solidFill>
                  <a:srgbClr val="A63212"/>
                </a:solidFill>
                <a:latin typeface="Arial" charset="0"/>
              </a:rPr>
              <a:t>  Oral Attitude Surveys</a:t>
            </a:r>
          </a:p>
          <a:p>
            <a:pPr marL="568325" indent="-457200" algn="l" eaLnBrk="1" hangingPunct="1">
              <a:buClr>
                <a:srgbClr val="4D4D4D"/>
              </a:buClr>
              <a:buFont typeface="Arial"/>
              <a:buChar char="•"/>
            </a:pPr>
            <a:r>
              <a:rPr lang="en-US" sz="2600" b="1" dirty="0">
                <a:solidFill>
                  <a:srgbClr val="A63212"/>
                </a:solidFill>
                <a:latin typeface="Arial" charset="0"/>
              </a:rPr>
              <a:t>  Oral Presentations</a:t>
            </a:r>
          </a:p>
          <a:p>
            <a:pPr marL="568325" indent="-457200" algn="l" eaLnBrk="1" hangingPunct="1">
              <a:buClr>
                <a:srgbClr val="4D4D4D"/>
              </a:buClr>
              <a:buFont typeface="Arial"/>
              <a:buChar char="•"/>
            </a:pPr>
            <a:r>
              <a:rPr lang="en-US" sz="2600" b="1" dirty="0">
                <a:solidFill>
                  <a:srgbClr val="A63212"/>
                </a:solidFill>
                <a:latin typeface="Arial" charset="0"/>
              </a:rPr>
              <a:t>  Peer Evaluations</a:t>
            </a:r>
          </a:p>
          <a:p>
            <a:pPr marL="568325" indent="-457200" algn="l" eaLnBrk="1" hangingPunct="1">
              <a:buClr>
                <a:srgbClr val="4D4D4D"/>
              </a:buClr>
              <a:buFont typeface="Arial"/>
              <a:buChar char="•"/>
            </a:pPr>
            <a:r>
              <a:rPr lang="en-US" sz="2600" b="1" dirty="0">
                <a:solidFill>
                  <a:srgbClr val="A63212"/>
                </a:solidFill>
                <a:latin typeface="Arial" charset="0"/>
              </a:rPr>
              <a:t>  Problem Solving Activities</a:t>
            </a:r>
          </a:p>
          <a:p>
            <a:pPr marL="568325" indent="-457200" algn="l" eaLnBrk="1" hangingPunct="1">
              <a:buClr>
                <a:srgbClr val="4D4D4D"/>
              </a:buClr>
              <a:buFont typeface="Arial"/>
              <a:buChar char="•"/>
            </a:pPr>
            <a:r>
              <a:rPr lang="en-US" sz="2600" b="1" dirty="0">
                <a:solidFill>
                  <a:srgbClr val="A63212"/>
                </a:solidFill>
                <a:latin typeface="Arial" charset="0"/>
              </a:rPr>
              <a:t>  Products</a:t>
            </a:r>
          </a:p>
          <a:p>
            <a:pPr marL="568325" indent="-457200" algn="l" eaLnBrk="1" hangingPunct="1">
              <a:buClr>
                <a:srgbClr val="4D4D4D"/>
              </a:buClr>
              <a:buFont typeface="Arial"/>
              <a:buChar char="•"/>
            </a:pPr>
            <a:r>
              <a:rPr lang="en-US" sz="2600" b="1" dirty="0">
                <a:solidFill>
                  <a:srgbClr val="A63212"/>
                </a:solidFill>
                <a:latin typeface="Arial" charset="0"/>
              </a:rPr>
              <a:t>  Questioning</a:t>
            </a:r>
          </a:p>
          <a:p>
            <a:pPr marL="568325" indent="-457200" algn="l" eaLnBrk="1" hangingPunct="1">
              <a:buClr>
                <a:srgbClr val="4D4D4D"/>
              </a:buClr>
              <a:buFont typeface="Arial"/>
              <a:buChar char="•"/>
            </a:pPr>
            <a:r>
              <a:rPr lang="en-US" sz="2600" b="1" dirty="0">
                <a:solidFill>
                  <a:srgbClr val="A63212"/>
                </a:solidFill>
                <a:latin typeface="Arial" charset="0"/>
              </a:rPr>
              <a:t>  Quiz</a:t>
            </a:r>
          </a:p>
          <a:p>
            <a:pPr marL="568325" indent="-457200" algn="l" eaLnBrk="1" hangingPunct="1">
              <a:buClr>
                <a:srgbClr val="4D4D4D"/>
              </a:buClr>
              <a:buFont typeface="Arial"/>
              <a:buChar char="•"/>
            </a:pPr>
            <a:r>
              <a:rPr lang="en-US" sz="2600" b="1" dirty="0">
                <a:solidFill>
                  <a:srgbClr val="A63212"/>
                </a:solidFill>
                <a:latin typeface="Arial" charset="0"/>
              </a:rPr>
              <a:t>  Response Groups</a:t>
            </a:r>
          </a:p>
          <a:p>
            <a:pPr marL="568325" indent="-457200" algn="l" eaLnBrk="1" hangingPunct="1">
              <a:buClr>
                <a:srgbClr val="4D4D4D"/>
              </a:buClr>
              <a:buFont typeface="Arial"/>
              <a:buChar char="•"/>
            </a:pPr>
            <a:r>
              <a:rPr lang="en-US" sz="2600" b="1" dirty="0">
                <a:solidFill>
                  <a:srgbClr val="A63212"/>
                </a:solidFill>
                <a:latin typeface="Arial" charset="0"/>
              </a:rPr>
              <a:t>  Self-Evaluations</a:t>
            </a:r>
          </a:p>
        </p:txBody>
      </p:sp>
    </p:spTree>
    <p:extLst>
      <p:ext uri="{BB962C8B-B14F-4D97-AF65-F5344CB8AC3E}">
        <p14:creationId xmlns:p14="http://schemas.microsoft.com/office/powerpoint/2010/main" val="23102914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551280" y="249275"/>
            <a:ext cx="8041440" cy="1412552"/>
          </a:xfrm>
        </p:spPr>
        <p:txBody>
          <a:bodyPr/>
          <a:lstStyle/>
          <a:p>
            <a:r>
              <a:rPr lang="en-US" dirty="0"/>
              <a:t>Summative Assessment</a:t>
            </a:r>
          </a:p>
        </p:txBody>
      </p:sp>
      <p:sp>
        <p:nvSpPr>
          <p:cNvPr id="5123" name="Rectangle 3"/>
          <p:cNvSpPr>
            <a:spLocks noGrp="1" noChangeArrowheads="1"/>
          </p:cNvSpPr>
          <p:nvPr>
            <p:ph type="body" idx="1"/>
          </p:nvPr>
        </p:nvSpPr>
        <p:spPr>
          <a:xfrm>
            <a:off x="551280" y="1661826"/>
            <a:ext cx="8041440" cy="4605632"/>
          </a:xfrm>
        </p:spPr>
        <p:txBody>
          <a:bodyPr>
            <a:normAutofit fontScale="92500" lnSpcReduction="10000"/>
          </a:bodyPr>
          <a:lstStyle/>
          <a:p>
            <a:pPr>
              <a:lnSpc>
                <a:spcPct val="90000"/>
              </a:lnSpc>
              <a:buFont typeface="Arial"/>
              <a:buChar char="•"/>
            </a:pPr>
            <a:r>
              <a:rPr lang="en-US" sz="2800" dirty="0"/>
              <a:t>Assessment </a:t>
            </a:r>
            <a:r>
              <a:rPr lang="en-US" sz="2800" b="1" i="1" dirty="0">
                <a:solidFill>
                  <a:schemeClr val="folHlink"/>
                </a:solidFill>
              </a:rPr>
              <a:t>of</a:t>
            </a:r>
            <a:r>
              <a:rPr lang="en-US" sz="2800" b="1" dirty="0"/>
              <a:t> </a:t>
            </a:r>
            <a:r>
              <a:rPr lang="en-US" sz="2800" dirty="0" smtClean="0"/>
              <a:t>learning</a:t>
            </a:r>
          </a:p>
          <a:p>
            <a:pPr>
              <a:lnSpc>
                <a:spcPct val="90000"/>
              </a:lnSpc>
              <a:buFont typeface="Arial"/>
              <a:buChar char="•"/>
            </a:pPr>
            <a:endParaRPr lang="en-US" sz="2800" dirty="0"/>
          </a:p>
          <a:p>
            <a:pPr>
              <a:lnSpc>
                <a:spcPct val="90000"/>
              </a:lnSpc>
              <a:buFont typeface="Arial"/>
              <a:buChar char="•"/>
            </a:pPr>
            <a:r>
              <a:rPr lang="en-US" sz="2800" dirty="0"/>
              <a:t>Generally taken by students at the end of a unit or semester to demonstrate the "sum" of what they have or have not learned. </a:t>
            </a:r>
            <a:endParaRPr lang="en-US" sz="2800" dirty="0" smtClean="0"/>
          </a:p>
          <a:p>
            <a:pPr>
              <a:lnSpc>
                <a:spcPct val="90000"/>
              </a:lnSpc>
              <a:buFont typeface="Arial"/>
              <a:buChar char="•"/>
            </a:pPr>
            <a:endParaRPr lang="en-US" sz="2800" dirty="0"/>
          </a:p>
          <a:p>
            <a:pPr>
              <a:lnSpc>
                <a:spcPct val="90000"/>
              </a:lnSpc>
              <a:buFont typeface="Arial"/>
              <a:buChar char="•"/>
            </a:pPr>
            <a:r>
              <a:rPr lang="en-US" sz="2800" dirty="0"/>
              <a:t>Summative assessment methods are the most traditional way of evaluating student work. </a:t>
            </a:r>
            <a:endParaRPr lang="en-US" sz="2800" dirty="0" smtClean="0"/>
          </a:p>
          <a:p>
            <a:pPr>
              <a:lnSpc>
                <a:spcPct val="90000"/>
              </a:lnSpc>
              <a:buFont typeface="Arial"/>
              <a:buChar char="•"/>
            </a:pPr>
            <a:endParaRPr lang="en-US" sz="2800" dirty="0"/>
          </a:p>
          <a:p>
            <a:pPr>
              <a:lnSpc>
                <a:spcPct val="90000"/>
              </a:lnSpc>
              <a:buFont typeface="Arial"/>
              <a:buChar char="•"/>
            </a:pPr>
            <a:r>
              <a:rPr lang="en-US" sz="2800" dirty="0"/>
              <a:t>"Good summative assessments--tests and other graded evaluations--must be demonstrably </a:t>
            </a:r>
            <a:r>
              <a:rPr lang="en-US" sz="2800" b="1" dirty="0"/>
              <a:t>reliable</a:t>
            </a:r>
            <a:r>
              <a:rPr lang="en-US" sz="2800" dirty="0"/>
              <a:t>, </a:t>
            </a:r>
            <a:r>
              <a:rPr lang="en-US" sz="2800" b="1" dirty="0"/>
              <a:t>valid</a:t>
            </a:r>
            <a:r>
              <a:rPr lang="en-US" sz="2800" dirty="0"/>
              <a:t>, and </a:t>
            </a:r>
            <a:r>
              <a:rPr lang="en-US" sz="2800" b="1" dirty="0"/>
              <a:t>free of bias</a:t>
            </a:r>
            <a:r>
              <a:rPr lang="en-US" sz="2800" dirty="0"/>
              <a:t>" (Angelo and Cross, 1993).</a:t>
            </a:r>
          </a:p>
          <a:p>
            <a:pPr>
              <a:lnSpc>
                <a:spcPct val="90000"/>
              </a:lnSpc>
            </a:pPr>
            <a:endParaRPr lang="en-US" sz="2800" dirty="0"/>
          </a:p>
        </p:txBody>
      </p:sp>
    </p:spTree>
    <p:extLst>
      <p:ext uri="{BB962C8B-B14F-4D97-AF65-F5344CB8AC3E}">
        <p14:creationId xmlns:p14="http://schemas.microsoft.com/office/powerpoint/2010/main" val="149315896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33400" y="304800"/>
            <a:ext cx="8229600" cy="1143000"/>
          </a:xfrm>
        </p:spPr>
        <p:txBody>
          <a:bodyPr/>
          <a:lstStyle/>
          <a:p>
            <a:pPr algn="ctr"/>
            <a:r>
              <a:rPr lang="en-US" sz="4000">
                <a:latin typeface="Copperplate Gothic Bold" charset="0"/>
              </a:rPr>
              <a:t>Summative Assessment Strategies</a:t>
            </a:r>
          </a:p>
        </p:txBody>
      </p:sp>
      <p:sp>
        <p:nvSpPr>
          <p:cNvPr id="21507" name="Rectangle 3"/>
          <p:cNvSpPr>
            <a:spLocks noGrp="1" noChangeArrowheads="1"/>
          </p:cNvSpPr>
          <p:nvPr>
            <p:ph type="body" sz="half" idx="4294967295"/>
          </p:nvPr>
        </p:nvSpPr>
        <p:spPr>
          <a:xfrm>
            <a:off x="3048000" y="2836863"/>
            <a:ext cx="4102100" cy="3030537"/>
          </a:xfrm>
          <a:prstGeom prst="rect">
            <a:avLst/>
          </a:prstGeom>
        </p:spPr>
        <p:txBody>
          <a:bodyPr/>
          <a:lstStyle/>
          <a:p>
            <a:pPr>
              <a:buFont typeface="Arial"/>
              <a:buChar char="•"/>
            </a:pPr>
            <a:r>
              <a:rPr lang="en-US" b="1" dirty="0">
                <a:solidFill>
                  <a:srgbClr val="A63212"/>
                </a:solidFill>
                <a:latin typeface="Arial" charset="0"/>
              </a:rPr>
              <a:t>Unit Test</a:t>
            </a:r>
          </a:p>
          <a:p>
            <a:pPr>
              <a:buFont typeface="Arial"/>
              <a:buChar char="•"/>
            </a:pPr>
            <a:r>
              <a:rPr lang="en-US" b="1" dirty="0">
                <a:solidFill>
                  <a:srgbClr val="A63212"/>
                </a:solidFill>
                <a:latin typeface="Arial" charset="0"/>
              </a:rPr>
              <a:t>Performance Task</a:t>
            </a:r>
          </a:p>
          <a:p>
            <a:pPr>
              <a:buFont typeface="Arial"/>
              <a:buChar char="•"/>
            </a:pPr>
            <a:r>
              <a:rPr lang="en-US" b="1" dirty="0">
                <a:solidFill>
                  <a:srgbClr val="A63212"/>
                </a:solidFill>
                <a:latin typeface="Arial" charset="0"/>
              </a:rPr>
              <a:t>Product/Exhibit</a:t>
            </a:r>
          </a:p>
          <a:p>
            <a:pPr>
              <a:buFont typeface="Arial"/>
              <a:buChar char="•"/>
            </a:pPr>
            <a:r>
              <a:rPr lang="en-US" b="1" dirty="0">
                <a:solidFill>
                  <a:srgbClr val="A63212"/>
                </a:solidFill>
                <a:latin typeface="Arial" charset="0"/>
              </a:rPr>
              <a:t>Demonstration</a:t>
            </a:r>
          </a:p>
          <a:p>
            <a:pPr>
              <a:buFont typeface="Arial"/>
              <a:buChar char="•"/>
            </a:pPr>
            <a:r>
              <a:rPr lang="en-US" b="1" dirty="0">
                <a:solidFill>
                  <a:srgbClr val="A63212"/>
                </a:solidFill>
                <a:latin typeface="Arial" charset="0"/>
              </a:rPr>
              <a:t>Portfolio Review </a:t>
            </a:r>
          </a:p>
        </p:txBody>
      </p:sp>
      <p:sp>
        <p:nvSpPr>
          <p:cNvPr id="21508" name="Rectangle 4"/>
          <p:cNvSpPr>
            <a:spLocks noGrp="1" noChangeArrowheads="1"/>
          </p:cNvSpPr>
          <p:nvPr>
            <p:ph type="body" sz="half" idx="4294967295"/>
          </p:nvPr>
        </p:nvSpPr>
        <p:spPr>
          <a:xfrm>
            <a:off x="4495800" y="1905000"/>
            <a:ext cx="4419600" cy="3810000"/>
          </a:xfrm>
          <a:prstGeom prst="rect">
            <a:avLst/>
          </a:prstGeom>
        </p:spPr>
        <p:txBody>
          <a:bodyPr/>
          <a:lstStyle/>
          <a:p>
            <a:endParaRPr lang="en-US" dirty="0">
              <a:latin typeface="Arial" charset="0"/>
            </a:endParaRPr>
          </a:p>
          <a:p>
            <a:endParaRPr lang="en-US" dirty="0">
              <a:latin typeface="Arial" charset="0"/>
            </a:endParaRPr>
          </a:p>
        </p:txBody>
      </p:sp>
      <p:pic>
        <p:nvPicPr>
          <p:cNvPr id="21509" name="Picture 5" descr="MCj0078625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590800"/>
            <a:ext cx="10795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665611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3" name="Rectangle 7"/>
          <p:cNvSpPr>
            <a:spLocks noGrp="1" noChangeArrowheads="1"/>
          </p:cNvSpPr>
          <p:nvPr>
            <p:ph type="body" sz="half" idx="4294967295"/>
          </p:nvPr>
        </p:nvSpPr>
        <p:spPr>
          <a:xfrm>
            <a:off x="457200" y="228600"/>
            <a:ext cx="4038600" cy="6400800"/>
          </a:xfrm>
          <a:prstGeom prst="rect">
            <a:avLst/>
          </a:prstGeom>
          <a:noFill/>
          <a:ln/>
        </p:spPr>
        <p:txBody>
          <a:bodyPr/>
          <a:lstStyle/>
          <a:p>
            <a:pPr marL="0" indent="0" algn="ctr">
              <a:lnSpc>
                <a:spcPct val="80000"/>
              </a:lnSpc>
              <a:buFont typeface="Wingdings" charset="0"/>
              <a:buNone/>
            </a:pPr>
            <a:r>
              <a:rPr lang="en-US" b="1" dirty="0"/>
              <a:t>Formative </a:t>
            </a:r>
          </a:p>
          <a:p>
            <a:pPr marL="0" indent="0">
              <a:lnSpc>
                <a:spcPct val="80000"/>
              </a:lnSpc>
              <a:buNone/>
            </a:pPr>
            <a:endParaRPr lang="en-US" b="1" dirty="0"/>
          </a:p>
          <a:p>
            <a:pPr>
              <a:lnSpc>
                <a:spcPct val="80000"/>
              </a:lnSpc>
              <a:buFont typeface="Arial"/>
              <a:buChar char="•"/>
            </a:pPr>
            <a:r>
              <a:rPr lang="ja-JP" altLang="en-US" sz="2000" b="1" dirty="0">
                <a:latin typeface="Arial"/>
              </a:rPr>
              <a:t>‘</a:t>
            </a:r>
            <a:r>
              <a:rPr lang="en-US" sz="2000" b="1" dirty="0"/>
              <a:t>… often means no more than that the assessment is carried out frequently and is planned at the same time as teaching.</a:t>
            </a:r>
            <a:r>
              <a:rPr lang="ja-JP" altLang="en-US" sz="2000" b="1" dirty="0">
                <a:latin typeface="Arial"/>
              </a:rPr>
              <a:t>’</a:t>
            </a:r>
            <a:r>
              <a:rPr lang="en-US" sz="2000" b="1" dirty="0"/>
              <a:t> (Black and </a:t>
            </a:r>
            <a:r>
              <a:rPr lang="en-US" sz="2000" b="1" dirty="0" err="1"/>
              <a:t>Wiliam</a:t>
            </a:r>
            <a:r>
              <a:rPr lang="en-US" sz="2000" b="1" dirty="0"/>
              <a:t>, 1999)</a:t>
            </a:r>
          </a:p>
          <a:p>
            <a:pPr>
              <a:lnSpc>
                <a:spcPct val="80000"/>
              </a:lnSpc>
              <a:buFont typeface="Arial"/>
              <a:buChar char="•"/>
            </a:pPr>
            <a:endParaRPr lang="en-US" sz="2000" b="1" dirty="0"/>
          </a:p>
          <a:p>
            <a:pPr>
              <a:lnSpc>
                <a:spcPct val="80000"/>
              </a:lnSpc>
              <a:buFont typeface="Arial"/>
              <a:buChar char="•"/>
            </a:pPr>
            <a:r>
              <a:rPr lang="ja-JP" altLang="en-US" sz="2000" b="1" dirty="0">
                <a:latin typeface="Arial"/>
              </a:rPr>
              <a:t>‘</a:t>
            </a:r>
            <a:r>
              <a:rPr lang="en-US" sz="2000" b="1" dirty="0"/>
              <a:t>… provides feedback which leads to students recognizing the (learning) gap and closing it … it is forward looking …</a:t>
            </a:r>
            <a:r>
              <a:rPr lang="ja-JP" altLang="en-US" sz="2000" b="1" dirty="0">
                <a:latin typeface="Arial"/>
              </a:rPr>
              <a:t>’</a:t>
            </a:r>
            <a:r>
              <a:rPr lang="en-US" sz="2000" b="1" dirty="0"/>
              <a:t> (</a:t>
            </a:r>
            <a:r>
              <a:rPr lang="en-US" sz="2000" b="1" dirty="0" err="1"/>
              <a:t>Harlen</a:t>
            </a:r>
            <a:r>
              <a:rPr lang="en-US" sz="2000" b="1" dirty="0"/>
              <a:t>, 1998)</a:t>
            </a:r>
          </a:p>
          <a:p>
            <a:pPr>
              <a:lnSpc>
                <a:spcPct val="80000"/>
              </a:lnSpc>
              <a:buFont typeface="Arial"/>
              <a:buChar char="•"/>
            </a:pPr>
            <a:endParaRPr lang="en-US" sz="2000" b="1" dirty="0"/>
          </a:p>
          <a:p>
            <a:pPr>
              <a:lnSpc>
                <a:spcPct val="80000"/>
              </a:lnSpc>
              <a:buFont typeface="Arial"/>
              <a:buChar char="•"/>
            </a:pPr>
            <a:r>
              <a:rPr lang="ja-JP" altLang="en-US" sz="2000" b="1" dirty="0">
                <a:latin typeface="Arial"/>
              </a:rPr>
              <a:t>‘</a:t>
            </a:r>
            <a:r>
              <a:rPr lang="en-US" sz="2000" b="1" dirty="0"/>
              <a:t> … includes both feedback and self-monitoring.</a:t>
            </a:r>
            <a:r>
              <a:rPr lang="ja-JP" altLang="en-US" sz="2000" b="1" dirty="0">
                <a:latin typeface="Arial"/>
              </a:rPr>
              <a:t>’</a:t>
            </a:r>
            <a:r>
              <a:rPr lang="en-US" sz="2000" b="1" dirty="0"/>
              <a:t> (Sadler, 1989)</a:t>
            </a:r>
          </a:p>
          <a:p>
            <a:pPr>
              <a:lnSpc>
                <a:spcPct val="80000"/>
              </a:lnSpc>
              <a:buFont typeface="Arial"/>
              <a:buChar char="•"/>
            </a:pPr>
            <a:endParaRPr lang="en-US" sz="2000" b="1" dirty="0"/>
          </a:p>
          <a:p>
            <a:pPr>
              <a:lnSpc>
                <a:spcPct val="80000"/>
              </a:lnSpc>
              <a:buFont typeface="Arial"/>
              <a:buChar char="•"/>
            </a:pPr>
            <a:r>
              <a:rPr lang="ja-JP" altLang="en-US" sz="2000" b="1" dirty="0">
                <a:latin typeface="Arial"/>
              </a:rPr>
              <a:t>‘</a:t>
            </a:r>
            <a:r>
              <a:rPr lang="en-US" sz="2000" b="1" dirty="0"/>
              <a:t>… is used essentially to feed back into the teaching and learning process.</a:t>
            </a:r>
            <a:r>
              <a:rPr lang="ja-JP" altLang="en-US" sz="2000" b="1" dirty="0">
                <a:latin typeface="Arial"/>
              </a:rPr>
              <a:t>’</a:t>
            </a:r>
            <a:r>
              <a:rPr lang="en-US" sz="2000" b="1" dirty="0"/>
              <a:t> (</a:t>
            </a:r>
            <a:r>
              <a:rPr lang="en-US" sz="2000" b="1" dirty="0" err="1"/>
              <a:t>Tunstall</a:t>
            </a:r>
            <a:r>
              <a:rPr lang="en-US" sz="2000" b="1" dirty="0"/>
              <a:t> and </a:t>
            </a:r>
            <a:r>
              <a:rPr lang="en-US" sz="2000" b="1" dirty="0" err="1"/>
              <a:t>Gipps</a:t>
            </a:r>
            <a:r>
              <a:rPr lang="en-US" sz="2000" b="1" dirty="0"/>
              <a:t>, 1996)</a:t>
            </a:r>
            <a:endParaRPr lang="en-AU" sz="2000" b="1" dirty="0"/>
          </a:p>
        </p:txBody>
      </p:sp>
      <p:sp>
        <p:nvSpPr>
          <p:cNvPr id="9224" name="Rectangle 8"/>
          <p:cNvSpPr>
            <a:spLocks noGrp="1" noChangeArrowheads="1"/>
          </p:cNvSpPr>
          <p:nvPr>
            <p:ph type="body" sz="half" idx="4294967295"/>
          </p:nvPr>
        </p:nvSpPr>
        <p:spPr>
          <a:xfrm>
            <a:off x="4572000" y="228600"/>
            <a:ext cx="4267200" cy="6172200"/>
          </a:xfrm>
          <a:prstGeom prst="rect">
            <a:avLst/>
          </a:prstGeom>
          <a:noFill/>
          <a:ln/>
        </p:spPr>
        <p:txBody>
          <a:bodyPr/>
          <a:lstStyle/>
          <a:p>
            <a:pPr marL="0" indent="0" algn="ctr">
              <a:lnSpc>
                <a:spcPct val="80000"/>
              </a:lnSpc>
              <a:buFont typeface="Wingdings" charset="0"/>
              <a:buNone/>
            </a:pPr>
            <a:r>
              <a:rPr lang="en-US" b="1" dirty="0"/>
              <a:t>Summative</a:t>
            </a:r>
          </a:p>
          <a:p>
            <a:pPr marL="0" indent="0">
              <a:lnSpc>
                <a:spcPct val="80000"/>
              </a:lnSpc>
              <a:buFont typeface="Wingdings" charset="0"/>
              <a:buNone/>
            </a:pPr>
            <a:endParaRPr lang="en-US" b="1" dirty="0"/>
          </a:p>
          <a:p>
            <a:pPr>
              <a:lnSpc>
                <a:spcPct val="80000"/>
              </a:lnSpc>
              <a:buFont typeface="Arial"/>
              <a:buChar char="•"/>
            </a:pPr>
            <a:r>
              <a:rPr lang="en-NZ" sz="2000" b="1" dirty="0"/>
              <a:t>‘…assessment (that) has increasingly been used to sum up learning…’(Black and Wiliam, 1999)</a:t>
            </a:r>
          </a:p>
          <a:p>
            <a:pPr>
              <a:lnSpc>
                <a:spcPct val="80000"/>
              </a:lnSpc>
              <a:buFont typeface="Arial"/>
              <a:buChar char="•"/>
            </a:pPr>
            <a:endParaRPr lang="en-US" sz="2000" b="1" dirty="0"/>
          </a:p>
          <a:p>
            <a:pPr>
              <a:lnSpc>
                <a:spcPct val="80000"/>
              </a:lnSpc>
              <a:buFont typeface="Arial"/>
              <a:buChar char="•"/>
            </a:pPr>
            <a:r>
              <a:rPr lang="ja-JP" altLang="en-US" sz="2000" b="1" dirty="0">
                <a:latin typeface="Arial"/>
              </a:rPr>
              <a:t>‘</a:t>
            </a:r>
            <a:r>
              <a:rPr lang="en-US" sz="2000" b="1" dirty="0"/>
              <a:t>… looks at past achievements … adds procedures or tests to existing work ... involves only marking and feedback grades to student … is separated from teaching … is carried out at intervals when achievement has to be summarized and reported.</a:t>
            </a:r>
            <a:r>
              <a:rPr lang="ja-JP" altLang="en-US" sz="2000" b="1" dirty="0">
                <a:latin typeface="Arial"/>
              </a:rPr>
              <a:t>’</a:t>
            </a:r>
            <a:r>
              <a:rPr lang="en-US" sz="2000" b="1" dirty="0"/>
              <a:t> (</a:t>
            </a:r>
            <a:r>
              <a:rPr lang="en-US" sz="2000" b="1" dirty="0" err="1"/>
              <a:t>Harlen</a:t>
            </a:r>
            <a:r>
              <a:rPr lang="en-US" sz="2000" b="1" dirty="0"/>
              <a:t>, 1998)</a:t>
            </a:r>
            <a:endParaRPr lang="en-AU" sz="2000" b="1" dirty="0"/>
          </a:p>
        </p:txBody>
      </p:sp>
    </p:spTree>
    <p:extLst>
      <p:ext uri="{BB962C8B-B14F-4D97-AF65-F5344CB8AC3E}">
        <p14:creationId xmlns:p14="http://schemas.microsoft.com/office/powerpoint/2010/main" val="124122952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468313" y="1600200"/>
            <a:ext cx="7920037" cy="4781550"/>
          </a:xfrm>
        </p:spPr>
        <p:txBody>
          <a:bodyPr/>
          <a:lstStyle/>
          <a:p>
            <a:pPr marL="0" indent="0">
              <a:lnSpc>
                <a:spcPct val="90000"/>
              </a:lnSpc>
              <a:spcAft>
                <a:spcPct val="50000"/>
              </a:spcAft>
              <a:buFont typeface="Wingdings" charset="0"/>
              <a:buNone/>
            </a:pPr>
            <a:r>
              <a:rPr lang="en-US" sz="2400"/>
              <a:t>If we think of our children as plants …  </a:t>
            </a:r>
          </a:p>
          <a:p>
            <a:pPr marL="0" indent="0">
              <a:lnSpc>
                <a:spcPct val="120000"/>
              </a:lnSpc>
              <a:spcAft>
                <a:spcPct val="50000"/>
              </a:spcAft>
              <a:buFont typeface="Wingdings" charset="0"/>
              <a:buNone/>
            </a:pPr>
            <a:r>
              <a:rPr lang="en-US" sz="2400" i="1"/>
              <a:t>Summative assessment</a:t>
            </a:r>
            <a:r>
              <a:rPr lang="en-US" sz="2400"/>
              <a:t> of the plants is the process of simply measuring them. It might be interesting to compare and analyze measurements but, in themselves, these do not affect the growth of the plants.</a:t>
            </a:r>
          </a:p>
          <a:p>
            <a:pPr marL="0" indent="0">
              <a:lnSpc>
                <a:spcPct val="120000"/>
              </a:lnSpc>
              <a:buFont typeface="Wingdings" charset="0"/>
              <a:buNone/>
            </a:pPr>
            <a:r>
              <a:rPr lang="en-US" sz="2400" i="1"/>
              <a:t>Formative assessment</a:t>
            </a:r>
            <a:r>
              <a:rPr lang="en-US" sz="2400"/>
              <a:t>, on the other hand, is the equivalent of feeding and watering the plants appropriate to their needs - directly affecting their growth.</a:t>
            </a:r>
            <a:endParaRPr lang="en-AU" sz="2400"/>
          </a:p>
          <a:p>
            <a:pPr marL="0" indent="0">
              <a:lnSpc>
                <a:spcPct val="90000"/>
              </a:lnSpc>
              <a:spcAft>
                <a:spcPct val="50000"/>
              </a:spcAft>
              <a:buFont typeface="Wingdings" charset="0"/>
              <a:buNone/>
            </a:pPr>
            <a:endParaRPr lang="en-AU" sz="2400"/>
          </a:p>
        </p:txBody>
      </p:sp>
      <p:sp>
        <p:nvSpPr>
          <p:cNvPr id="15367" name="Rectangle 7"/>
          <p:cNvSpPr>
            <a:spLocks noGrp="1" noChangeArrowheads="1"/>
          </p:cNvSpPr>
          <p:nvPr>
            <p:ph type="title"/>
          </p:nvPr>
        </p:nvSpPr>
        <p:spPr/>
        <p:txBody>
          <a:bodyPr/>
          <a:lstStyle/>
          <a:p>
            <a:r>
              <a:rPr lang="en-US"/>
              <a:t>The Garden Analogy</a:t>
            </a:r>
          </a:p>
        </p:txBody>
      </p:sp>
    </p:spTree>
    <p:extLst>
      <p:ext uri="{BB962C8B-B14F-4D97-AF65-F5344CB8AC3E}">
        <p14:creationId xmlns:p14="http://schemas.microsoft.com/office/powerpoint/2010/main" val="388561154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33400" y="3543300"/>
            <a:ext cx="7788275" cy="712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lnSpc>
                <a:spcPct val="90000"/>
              </a:lnSpc>
              <a:spcBef>
                <a:spcPct val="20000"/>
              </a:spcBef>
            </a:pPr>
            <a:endParaRPr lang="en-AU" sz="3200">
              <a:latin typeface="Arial Black" charset="0"/>
            </a:endParaRPr>
          </a:p>
          <a:p>
            <a:pPr eaLnBrk="1" hangingPunct="1"/>
            <a:endParaRPr lang="en-US" sz="1200">
              <a:latin typeface="Times New Roman" charset="0"/>
            </a:endParaRPr>
          </a:p>
        </p:txBody>
      </p:sp>
      <p:sp>
        <p:nvSpPr>
          <p:cNvPr id="13317" name="Rectangle 5"/>
          <p:cNvSpPr>
            <a:spLocks noGrp="1" noChangeArrowheads="1"/>
          </p:cNvSpPr>
          <p:nvPr>
            <p:ph type="title"/>
          </p:nvPr>
        </p:nvSpPr>
        <p:spPr>
          <a:xfrm>
            <a:off x="381000" y="381000"/>
            <a:ext cx="8229600" cy="798513"/>
          </a:xfrm>
          <a:noFill/>
          <a:ln/>
        </p:spPr>
        <p:txBody>
          <a:bodyPr/>
          <a:lstStyle/>
          <a:p>
            <a:r>
              <a:rPr lang="en-GB" sz="3600" b="1">
                <a:solidFill>
                  <a:schemeClr val="tx1"/>
                </a:solidFill>
              </a:rPr>
              <a:t>Factors Inhibiting Assessment</a:t>
            </a:r>
          </a:p>
        </p:txBody>
      </p:sp>
      <p:sp>
        <p:nvSpPr>
          <p:cNvPr id="13318" name="Rectangle 6"/>
          <p:cNvSpPr>
            <a:spLocks noGrp="1" noChangeArrowheads="1"/>
          </p:cNvSpPr>
          <p:nvPr>
            <p:ph type="body" idx="1"/>
          </p:nvPr>
        </p:nvSpPr>
        <p:spPr>
          <a:xfrm>
            <a:off x="395288" y="1412875"/>
            <a:ext cx="8291512" cy="4911725"/>
          </a:xfrm>
          <a:noFill/>
          <a:ln/>
        </p:spPr>
        <p:txBody>
          <a:bodyPr/>
          <a:lstStyle/>
          <a:p>
            <a:pPr>
              <a:spcAft>
                <a:spcPct val="50000"/>
              </a:spcAft>
              <a:buFont typeface="Arial"/>
              <a:buChar char="•"/>
            </a:pPr>
            <a:r>
              <a:rPr lang="en-US" sz="2800" dirty="0"/>
              <a:t>A tendency for teachers to assess quantity and presentation of work rather than </a:t>
            </a:r>
            <a:r>
              <a:rPr lang="en-US" sz="2800" i="1" dirty="0"/>
              <a:t>quality of learning.</a:t>
            </a:r>
          </a:p>
          <a:p>
            <a:pPr>
              <a:spcAft>
                <a:spcPct val="50000"/>
              </a:spcAft>
              <a:buFont typeface="Arial"/>
              <a:buChar char="•"/>
            </a:pPr>
            <a:r>
              <a:rPr lang="en-US" sz="2800" dirty="0"/>
              <a:t>Greater attention given to marking and grading, much of it tending to lower self esteem of students, rather than </a:t>
            </a:r>
            <a:r>
              <a:rPr lang="en-US" sz="2800" i="1" dirty="0"/>
              <a:t>providing advice for improvement.</a:t>
            </a:r>
          </a:p>
          <a:p>
            <a:pPr>
              <a:spcAft>
                <a:spcPct val="50000"/>
              </a:spcAft>
              <a:buFont typeface="Arial"/>
              <a:buChar char="•"/>
            </a:pPr>
            <a:r>
              <a:rPr lang="en-US" sz="2800" dirty="0"/>
              <a:t>A strong emphasis on comparing students with each other, which demoralizes the less successful learners.</a:t>
            </a:r>
            <a:endParaRPr lang="en-NZ" sz="2800" dirty="0"/>
          </a:p>
        </p:txBody>
      </p:sp>
    </p:spTree>
    <p:extLst>
      <p:ext uri="{BB962C8B-B14F-4D97-AF65-F5344CB8AC3E}">
        <p14:creationId xmlns:p14="http://schemas.microsoft.com/office/powerpoint/2010/main" val="356607395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533400" y="3543300"/>
            <a:ext cx="7788275" cy="712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lnSpc>
                <a:spcPct val="90000"/>
              </a:lnSpc>
              <a:spcBef>
                <a:spcPct val="20000"/>
              </a:spcBef>
            </a:pPr>
            <a:endParaRPr lang="en-AU" sz="3200">
              <a:latin typeface="Arial Black" charset="0"/>
            </a:endParaRPr>
          </a:p>
          <a:p>
            <a:pPr eaLnBrk="1" hangingPunct="1"/>
            <a:endParaRPr lang="en-US" sz="1200">
              <a:latin typeface="Times New Roman" charset="0"/>
            </a:endParaRPr>
          </a:p>
        </p:txBody>
      </p:sp>
      <p:sp>
        <p:nvSpPr>
          <p:cNvPr id="14341" name="Rectangle 5"/>
          <p:cNvSpPr>
            <a:spLocks noGrp="1" noChangeArrowheads="1"/>
          </p:cNvSpPr>
          <p:nvPr>
            <p:ph type="title"/>
          </p:nvPr>
        </p:nvSpPr>
        <p:spPr>
          <a:xfrm>
            <a:off x="457200" y="457200"/>
            <a:ext cx="8229600" cy="798513"/>
          </a:xfrm>
          <a:noFill/>
          <a:ln/>
        </p:spPr>
        <p:txBody>
          <a:bodyPr/>
          <a:lstStyle/>
          <a:p>
            <a:r>
              <a:rPr lang="en-US" sz="3600" b="1">
                <a:solidFill>
                  <a:schemeClr val="tx1"/>
                </a:solidFill>
              </a:rPr>
              <a:t>Self-evaluation</a:t>
            </a:r>
            <a:endParaRPr lang="en-GB" sz="3600" b="1">
              <a:solidFill>
                <a:schemeClr val="tx1"/>
              </a:solidFill>
            </a:endParaRPr>
          </a:p>
        </p:txBody>
      </p:sp>
      <p:grpSp>
        <p:nvGrpSpPr>
          <p:cNvPr id="14349" name="Group 13"/>
          <p:cNvGrpSpPr>
            <a:grpSpLocks/>
          </p:cNvGrpSpPr>
          <p:nvPr/>
        </p:nvGrpSpPr>
        <p:grpSpPr bwMode="auto">
          <a:xfrm>
            <a:off x="3132138" y="3357563"/>
            <a:ext cx="3311525" cy="1584325"/>
            <a:chOff x="1973" y="2115"/>
            <a:chExt cx="1860" cy="998"/>
          </a:xfrm>
        </p:grpSpPr>
        <p:sp>
          <p:nvSpPr>
            <p:cNvPr id="14350" name="Line 14"/>
            <p:cNvSpPr>
              <a:spLocks noChangeShapeType="1"/>
            </p:cNvSpPr>
            <p:nvPr/>
          </p:nvSpPr>
          <p:spPr bwMode="auto">
            <a:xfrm>
              <a:off x="1973" y="2115"/>
              <a:ext cx="1860" cy="0"/>
            </a:xfrm>
            <a:prstGeom prst="line">
              <a:avLst/>
            </a:prstGeom>
            <a:noFill/>
            <a:ln w="38100">
              <a:solidFill>
                <a:schemeClr val="bg2"/>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4351" name="Line 15"/>
            <p:cNvSpPr>
              <a:spLocks noChangeShapeType="1"/>
            </p:cNvSpPr>
            <p:nvPr/>
          </p:nvSpPr>
          <p:spPr bwMode="auto">
            <a:xfrm>
              <a:off x="1973" y="2614"/>
              <a:ext cx="1860" cy="0"/>
            </a:xfrm>
            <a:prstGeom prst="line">
              <a:avLst/>
            </a:prstGeom>
            <a:noFill/>
            <a:ln w="38100">
              <a:solidFill>
                <a:schemeClr val="bg2"/>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4352" name="Line 16"/>
            <p:cNvSpPr>
              <a:spLocks noChangeShapeType="1"/>
            </p:cNvSpPr>
            <p:nvPr/>
          </p:nvSpPr>
          <p:spPr bwMode="auto">
            <a:xfrm>
              <a:off x="1973" y="3113"/>
              <a:ext cx="1860" cy="0"/>
            </a:xfrm>
            <a:prstGeom prst="line">
              <a:avLst/>
            </a:prstGeom>
            <a:noFill/>
            <a:ln w="38100">
              <a:solidFill>
                <a:schemeClr val="bg2"/>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14353" name="Rectangle 17"/>
          <p:cNvSpPr>
            <a:spLocks noGrp="1" noChangeArrowheads="1"/>
          </p:cNvSpPr>
          <p:nvPr>
            <p:ph type="body" idx="1"/>
          </p:nvPr>
        </p:nvSpPr>
        <p:spPr>
          <a:xfrm>
            <a:off x="395288" y="1412875"/>
            <a:ext cx="8291512" cy="4525963"/>
          </a:xfrm>
          <a:noFill/>
          <a:ln/>
        </p:spPr>
        <p:txBody>
          <a:bodyPr/>
          <a:lstStyle/>
          <a:p>
            <a:pPr algn="ctr">
              <a:buFont typeface="Wingdings" charset="0"/>
              <a:buNone/>
            </a:pPr>
            <a:r>
              <a:rPr lang="en-US" sz="2200" dirty="0"/>
              <a:t>Where would you place your assessment practice on the</a:t>
            </a:r>
          </a:p>
          <a:p>
            <a:pPr algn="ctr">
              <a:buFont typeface="Wingdings" charset="0"/>
              <a:buNone/>
            </a:pPr>
            <a:r>
              <a:rPr lang="en-US" sz="2200" dirty="0"/>
              <a:t>following continuum?</a:t>
            </a:r>
          </a:p>
          <a:p>
            <a:pPr>
              <a:buFont typeface="Wingdings" charset="0"/>
              <a:buNone/>
            </a:pPr>
            <a:endParaRPr lang="en-US" sz="2200" dirty="0"/>
          </a:p>
          <a:p>
            <a:pPr>
              <a:buFont typeface="Wingdings" charset="0"/>
              <a:buNone/>
            </a:pPr>
            <a:r>
              <a:rPr lang="en-US" sz="2200" dirty="0">
                <a:solidFill>
                  <a:schemeClr val="tx2">
                    <a:lumMod val="75000"/>
                    <a:lumOff val="25000"/>
                  </a:schemeClr>
                </a:solidFill>
              </a:rPr>
              <a:t>The main focus is on</a:t>
            </a:r>
            <a:r>
              <a:rPr lang="en-US" sz="2200" dirty="0">
                <a:solidFill>
                  <a:schemeClr val="bg2"/>
                </a:solidFill>
              </a:rPr>
              <a:t>:</a:t>
            </a:r>
            <a:endParaRPr lang="en-GB" sz="2200" dirty="0">
              <a:solidFill>
                <a:schemeClr val="bg2"/>
              </a:solidFill>
            </a:endParaRPr>
          </a:p>
        </p:txBody>
      </p:sp>
      <p:sp>
        <p:nvSpPr>
          <p:cNvPr id="14354" name="Text Box 18"/>
          <p:cNvSpPr txBox="1">
            <a:spLocks noChangeArrowheads="1"/>
          </p:cNvSpPr>
          <p:nvPr/>
        </p:nvSpPr>
        <p:spPr bwMode="auto">
          <a:xfrm>
            <a:off x="0" y="3124200"/>
            <a:ext cx="3276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t>Quantity of work/Presentation</a:t>
            </a:r>
          </a:p>
        </p:txBody>
      </p:sp>
      <p:sp>
        <p:nvSpPr>
          <p:cNvPr id="14355" name="Text Box 19"/>
          <p:cNvSpPr txBox="1">
            <a:spLocks noChangeArrowheads="1"/>
          </p:cNvSpPr>
          <p:nvPr/>
        </p:nvSpPr>
        <p:spPr bwMode="auto">
          <a:xfrm>
            <a:off x="6400800" y="3124200"/>
            <a:ext cx="2387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t>Quality of learning</a:t>
            </a:r>
          </a:p>
        </p:txBody>
      </p:sp>
      <p:sp>
        <p:nvSpPr>
          <p:cNvPr id="14356" name="Text Box 20"/>
          <p:cNvSpPr txBox="1">
            <a:spLocks noChangeArrowheads="1"/>
          </p:cNvSpPr>
          <p:nvPr/>
        </p:nvSpPr>
        <p:spPr bwMode="auto">
          <a:xfrm>
            <a:off x="1295400" y="3886200"/>
            <a:ext cx="1981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t>Marking/Grading</a:t>
            </a:r>
          </a:p>
        </p:txBody>
      </p:sp>
      <p:sp>
        <p:nvSpPr>
          <p:cNvPr id="14357" name="Text Box 21"/>
          <p:cNvSpPr txBox="1">
            <a:spLocks noChangeArrowheads="1"/>
          </p:cNvSpPr>
          <p:nvPr/>
        </p:nvSpPr>
        <p:spPr bwMode="auto">
          <a:xfrm>
            <a:off x="914400" y="4648200"/>
            <a:ext cx="2362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t>Comparing students</a:t>
            </a:r>
          </a:p>
        </p:txBody>
      </p:sp>
      <p:sp>
        <p:nvSpPr>
          <p:cNvPr id="14358" name="Text Box 22"/>
          <p:cNvSpPr txBox="1">
            <a:spLocks noChangeArrowheads="1"/>
          </p:cNvSpPr>
          <p:nvPr/>
        </p:nvSpPr>
        <p:spPr bwMode="auto">
          <a:xfrm>
            <a:off x="6400800" y="3886200"/>
            <a:ext cx="2743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t>Advice for improvement</a:t>
            </a:r>
          </a:p>
        </p:txBody>
      </p:sp>
      <p:sp>
        <p:nvSpPr>
          <p:cNvPr id="14359" name="Text Box 23"/>
          <p:cNvSpPr txBox="1">
            <a:spLocks noChangeArrowheads="1"/>
          </p:cNvSpPr>
          <p:nvPr/>
        </p:nvSpPr>
        <p:spPr bwMode="auto">
          <a:xfrm>
            <a:off x="6400800" y="4648200"/>
            <a:ext cx="2667000" cy="77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t>Identifying individual </a:t>
            </a:r>
          </a:p>
          <a:p>
            <a:pPr>
              <a:spcBef>
                <a:spcPct val="50000"/>
              </a:spcBef>
            </a:pPr>
            <a:r>
              <a:rPr lang="en-US"/>
              <a:t>progress</a:t>
            </a:r>
          </a:p>
        </p:txBody>
      </p:sp>
      <p:cxnSp>
        <p:nvCxnSpPr>
          <p:cNvPr id="3" name="Straight Arrow Connector 2"/>
          <p:cNvCxnSpPr/>
          <p:nvPr/>
        </p:nvCxnSpPr>
        <p:spPr>
          <a:xfrm>
            <a:off x="3276600" y="3357563"/>
            <a:ext cx="3026128"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3276600" y="4122374"/>
            <a:ext cx="3026128"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3276600" y="4837512"/>
            <a:ext cx="3026128"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1522111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a:r>
              <a:rPr lang="en-US" b="0">
                <a:latin typeface="Copperplate Gothic Bold" charset="0"/>
              </a:rPr>
              <a:t>Classroom Assessments</a:t>
            </a:r>
          </a:p>
        </p:txBody>
      </p:sp>
      <p:sp>
        <p:nvSpPr>
          <p:cNvPr id="12291" name="Rectangle 3"/>
          <p:cNvSpPr>
            <a:spLocks noGrp="1" noChangeArrowheads="1"/>
          </p:cNvSpPr>
          <p:nvPr>
            <p:ph type="body" idx="1"/>
          </p:nvPr>
        </p:nvSpPr>
        <p:spPr>
          <a:xfrm>
            <a:off x="76200" y="1874838"/>
            <a:ext cx="8915400" cy="4525962"/>
          </a:xfrm>
        </p:spPr>
        <p:txBody>
          <a:bodyPr/>
          <a:lstStyle/>
          <a:p>
            <a:pPr>
              <a:buFont typeface="Wingdings" pitchFamily="2" charset="2"/>
              <a:buNone/>
              <a:defRPr/>
            </a:pPr>
            <a:endParaRPr lang="en-US" sz="1600" dirty="0" smtClean="0">
              <a:ea typeface="+mn-ea"/>
            </a:endParaRPr>
          </a:p>
          <a:p>
            <a:pPr>
              <a:buFont typeface="Wingdings" pitchFamily="2" charset="2"/>
              <a:buNone/>
              <a:defRPr/>
            </a:pPr>
            <a:r>
              <a:rPr lang="en-US" dirty="0" smtClean="0">
                <a:ea typeface="+mn-ea"/>
              </a:rPr>
              <a:t>    </a:t>
            </a:r>
            <a:r>
              <a:rPr lang="en-US" dirty="0" smtClean="0">
                <a:solidFill>
                  <a:schemeClr val="accent1"/>
                </a:solidFill>
                <a:ea typeface="+mn-ea"/>
              </a:rPr>
              <a:t>Some teachers 	         						Some teachers</a:t>
            </a:r>
          </a:p>
          <a:p>
            <a:pPr>
              <a:buFont typeface="Wingdings" pitchFamily="2" charset="2"/>
              <a:buNone/>
              <a:defRPr/>
            </a:pPr>
            <a:r>
              <a:rPr lang="en-US" dirty="0" smtClean="0">
                <a:solidFill>
                  <a:schemeClr val="accent1"/>
                </a:solidFill>
                <a:ea typeface="+mn-ea"/>
              </a:rPr>
              <a:t>        talk about:		      	 					   talk about:</a:t>
            </a:r>
          </a:p>
          <a:p>
            <a:pPr>
              <a:buFont typeface="Wingdings" pitchFamily="2" charset="2"/>
              <a:buNone/>
              <a:defRPr/>
            </a:pPr>
            <a:endParaRPr lang="en-US" sz="1200" dirty="0" smtClean="0">
              <a:solidFill>
                <a:srgbClr val="FFFFCC"/>
              </a:solidFill>
              <a:ea typeface="+mn-ea"/>
            </a:endParaRPr>
          </a:p>
          <a:p>
            <a:pPr>
              <a:buFont typeface="Wingdings" pitchFamily="2" charset="2"/>
              <a:buNone/>
              <a:defRPr/>
            </a:pPr>
            <a:r>
              <a:rPr lang="en-US" sz="4000" b="1" dirty="0" smtClean="0">
                <a:ea typeface="+mn-ea"/>
              </a:rPr>
              <a:t>   </a:t>
            </a:r>
            <a:r>
              <a:rPr lang="en-US" sz="4000" b="1" dirty="0" smtClean="0">
                <a:solidFill>
                  <a:srgbClr val="3A4C86"/>
                </a:solidFill>
                <a:ea typeface="+mn-ea"/>
              </a:rPr>
              <a:t> </a:t>
            </a:r>
            <a:r>
              <a:rPr lang="en-US" sz="3600" b="1" dirty="0" smtClean="0">
                <a:solidFill>
                  <a:srgbClr val="3A4C86"/>
                </a:solidFill>
                <a:effectLst>
                  <a:outerShdw blurRad="38100" dist="38100" dir="2700000" algn="tl">
                    <a:srgbClr val="C0C0C0"/>
                  </a:outerShdw>
                </a:effectLst>
                <a:latin typeface="Copperplate Gothic Bold" pitchFamily="34" charset="0"/>
                <a:ea typeface="+mn-ea"/>
              </a:rPr>
              <a:t>LEARNING</a:t>
            </a:r>
            <a:r>
              <a:rPr lang="en-US" sz="4000" b="1" dirty="0" smtClean="0">
                <a:ea typeface="+mn-ea"/>
              </a:rPr>
              <a:t>		   	 			</a:t>
            </a:r>
            <a:r>
              <a:rPr lang="en-US" sz="3600" b="1" dirty="0" smtClean="0">
                <a:solidFill>
                  <a:schemeClr val="accent5">
                    <a:lumMod val="75000"/>
                  </a:schemeClr>
                </a:solidFill>
                <a:effectLst>
                  <a:outerShdw blurRad="38100" dist="38100" dir="2700000" algn="tl">
                    <a:srgbClr val="C0C0C0"/>
                  </a:outerShdw>
                </a:effectLst>
                <a:latin typeface="Copperplate Gothic Bold" pitchFamily="34" charset="0"/>
                <a:ea typeface="+mn-ea"/>
              </a:rPr>
              <a:t>GRADES</a:t>
            </a:r>
          </a:p>
          <a:p>
            <a:pPr>
              <a:buFont typeface="Wingdings" pitchFamily="2" charset="2"/>
              <a:buNone/>
              <a:defRPr/>
            </a:pPr>
            <a:endParaRPr lang="en-US" dirty="0" smtClean="0">
              <a:ea typeface="+mn-ea"/>
            </a:endParaRPr>
          </a:p>
          <a:p>
            <a:pPr algn="ctr">
              <a:buFont typeface="Arial"/>
              <a:buChar char="•"/>
              <a:defRPr/>
            </a:pPr>
            <a:r>
              <a:rPr lang="en-US" dirty="0" smtClean="0">
                <a:solidFill>
                  <a:srgbClr val="A63212"/>
                </a:solidFill>
                <a:ea typeface="+mn-ea"/>
              </a:rPr>
              <a:t>Can these co-exist peacefully?</a:t>
            </a:r>
          </a:p>
          <a:p>
            <a:pPr algn="ctr">
              <a:buFont typeface="Arial"/>
              <a:buChar char="•"/>
              <a:defRPr/>
            </a:pPr>
            <a:r>
              <a:rPr lang="en-US" dirty="0" smtClean="0">
                <a:solidFill>
                  <a:srgbClr val="A63212"/>
                </a:solidFill>
                <a:ea typeface="+mn-ea"/>
              </a:rPr>
              <a:t>Should one receive emphasis over the other?</a:t>
            </a:r>
          </a:p>
          <a:p>
            <a:pPr algn="ctr">
              <a:buFont typeface="Wingdings" pitchFamily="2" charset="2"/>
              <a:buNone/>
              <a:defRPr/>
            </a:pPr>
            <a:endParaRPr lang="en-US" sz="2000" b="1" dirty="0" smtClean="0">
              <a:solidFill>
                <a:srgbClr val="FFFFCC"/>
              </a:solidFill>
              <a:ea typeface="+mn-ea"/>
            </a:endParaRPr>
          </a:p>
          <a:p>
            <a:pPr>
              <a:buFont typeface="Wingdings" pitchFamily="2" charset="2"/>
              <a:buNone/>
              <a:defRPr/>
            </a:pPr>
            <a:endParaRPr lang="en-US" dirty="0" smtClean="0">
              <a:ea typeface="+mn-ea"/>
            </a:endParaRPr>
          </a:p>
        </p:txBody>
      </p:sp>
      <p:sp>
        <p:nvSpPr>
          <p:cNvPr id="29700" name="AutoShape 4"/>
          <p:cNvSpPr>
            <a:spLocks noChangeArrowheads="1"/>
          </p:cNvSpPr>
          <p:nvPr/>
        </p:nvSpPr>
        <p:spPr bwMode="auto">
          <a:xfrm>
            <a:off x="3656735" y="3335735"/>
            <a:ext cx="1595437" cy="942975"/>
          </a:xfrm>
          <a:prstGeom prst="leftRightArrow">
            <a:avLst>
              <a:gd name="adj1" fmla="val 50000"/>
              <a:gd name="adj2" fmla="val 33838"/>
            </a:avLst>
          </a:prstGeom>
          <a:solidFill>
            <a:schemeClr val="accent1"/>
          </a:solidFill>
          <a:ln w="9525">
            <a:solidFill>
              <a:schemeClr val="tx1"/>
            </a:solidFill>
            <a:miter lim="800000"/>
            <a:headEnd/>
            <a:tailEnd/>
          </a:ln>
        </p:spPr>
        <p:txBody>
          <a:bodyPr wrap="none" anchor="ctr"/>
          <a:lstStyle/>
          <a:p>
            <a:r>
              <a:rPr lang="en-US" sz="1800" b="1">
                <a:latin typeface="Arial" charset="0"/>
              </a:rPr>
              <a:t>VERSUS</a:t>
            </a:r>
          </a:p>
        </p:txBody>
      </p:sp>
    </p:spTree>
    <p:extLst>
      <p:ext uri="{BB962C8B-B14F-4D97-AF65-F5344CB8AC3E}">
        <p14:creationId xmlns:p14="http://schemas.microsoft.com/office/powerpoint/2010/main" val="337708903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AutoShape 2"/>
          <p:cNvSpPr>
            <a:spLocks noChangeArrowheads="1"/>
          </p:cNvSpPr>
          <p:nvPr/>
        </p:nvSpPr>
        <p:spPr bwMode="auto">
          <a:xfrm rot="-5400000">
            <a:off x="2857500" y="2171700"/>
            <a:ext cx="3276600" cy="3352800"/>
          </a:xfrm>
          <a:custGeom>
            <a:avLst/>
            <a:gdLst>
              <a:gd name="T0" fmla="*/ 10447046 w 21600"/>
              <a:gd name="T1" fmla="*/ 185523318 h 21600"/>
              <a:gd name="T2" fmla="*/ 417584164 w 21600"/>
              <a:gd name="T3" fmla="*/ 368299824 h 21600"/>
              <a:gd name="T4" fmla="*/ 107025132 w 21600"/>
              <a:gd name="T5" fmla="*/ 215833550 h 21600"/>
              <a:gd name="T6" fmla="*/ 558987910 w 21600"/>
              <a:gd name="T7" fmla="*/ 271249571 h 21600"/>
              <a:gd name="T8" fmla="*/ 442689585 w 21600"/>
              <a:gd name="T9" fmla="*/ 385045192 h 21600"/>
              <a:gd name="T10" fmla="*/ 334007533 w 21600"/>
              <a:gd name="T11" fmla="*/ 263250352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214" y="11017"/>
                </a:moveTo>
                <a:cubicBezTo>
                  <a:pt x="17216" y="10945"/>
                  <a:pt x="17218" y="10872"/>
                  <a:pt x="17218" y="10800"/>
                </a:cubicBezTo>
                <a:cubicBezTo>
                  <a:pt x="17218" y="7255"/>
                  <a:pt x="14344" y="4382"/>
                  <a:pt x="10800" y="4382"/>
                </a:cubicBezTo>
                <a:cubicBezTo>
                  <a:pt x="7255" y="4382"/>
                  <a:pt x="4382" y="7255"/>
                  <a:pt x="4382" y="10800"/>
                </a:cubicBezTo>
                <a:cubicBezTo>
                  <a:pt x="4382" y="14344"/>
                  <a:pt x="7255" y="17218"/>
                  <a:pt x="10800" y="17218"/>
                </a:cubicBezTo>
                <a:cubicBezTo>
                  <a:pt x="13036" y="17218"/>
                  <a:pt x="15111" y="16053"/>
                  <a:pt x="16277" y="14144"/>
                </a:cubicBezTo>
                <a:lnTo>
                  <a:pt x="20017" y="16428"/>
                </a:lnTo>
                <a:cubicBezTo>
                  <a:pt x="18055" y="19640"/>
                  <a:pt x="14563" y="21599"/>
                  <a:pt x="10800" y="21600"/>
                </a:cubicBezTo>
                <a:cubicBezTo>
                  <a:pt x="4835" y="21600"/>
                  <a:pt x="0" y="16764"/>
                  <a:pt x="0" y="10800"/>
                </a:cubicBezTo>
                <a:cubicBezTo>
                  <a:pt x="0" y="4835"/>
                  <a:pt x="4835" y="0"/>
                  <a:pt x="10800" y="0"/>
                </a:cubicBezTo>
                <a:cubicBezTo>
                  <a:pt x="16764" y="0"/>
                  <a:pt x="21600" y="4835"/>
                  <a:pt x="21600" y="10800"/>
                </a:cubicBezTo>
                <a:cubicBezTo>
                  <a:pt x="21600" y="10922"/>
                  <a:pt x="21597" y="11044"/>
                  <a:pt x="21593" y="11166"/>
                </a:cubicBezTo>
                <a:lnTo>
                  <a:pt x="24292" y="11258"/>
                </a:lnTo>
                <a:lnTo>
                  <a:pt x="19238" y="15981"/>
                </a:lnTo>
                <a:lnTo>
                  <a:pt x="14515" y="10926"/>
                </a:lnTo>
                <a:lnTo>
                  <a:pt x="17214" y="11017"/>
                </a:lnTo>
                <a:close/>
              </a:path>
            </a:pathLst>
          </a:custGeom>
          <a:solidFill>
            <a:schemeClr val="accent1"/>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nchor="ctr"/>
          <a:lstStyle/>
          <a:p>
            <a:endParaRPr lang="en-US"/>
          </a:p>
        </p:txBody>
      </p:sp>
      <p:sp>
        <p:nvSpPr>
          <p:cNvPr id="22531" name="Rectangle 3"/>
          <p:cNvSpPr>
            <a:spLocks noGrp="1" noChangeArrowheads="1"/>
          </p:cNvSpPr>
          <p:nvPr>
            <p:ph type="title"/>
          </p:nvPr>
        </p:nvSpPr>
        <p:spPr/>
        <p:txBody>
          <a:bodyPr/>
          <a:lstStyle/>
          <a:p>
            <a:pPr algn="ctr"/>
            <a:r>
              <a:rPr lang="en-US" sz="4000">
                <a:latin typeface="Copperplate Gothic Bold" charset="0"/>
              </a:rPr>
              <a:t>The Assessment–Instruction Process</a:t>
            </a:r>
            <a:r>
              <a:rPr lang="en-US">
                <a:latin typeface="Arial" charset="0"/>
              </a:rPr>
              <a:t> </a:t>
            </a:r>
          </a:p>
        </p:txBody>
      </p:sp>
      <p:sp>
        <p:nvSpPr>
          <p:cNvPr id="94212" name="Text Box 4"/>
          <p:cNvSpPr txBox="1">
            <a:spLocks noChangeArrowheads="1"/>
          </p:cNvSpPr>
          <p:nvPr/>
        </p:nvSpPr>
        <p:spPr bwMode="auto">
          <a:xfrm>
            <a:off x="609600" y="3232150"/>
            <a:ext cx="2667000" cy="1263650"/>
          </a:xfrm>
          <a:prstGeom prst="rect">
            <a:avLst/>
          </a:prstGeom>
          <a:noFill/>
          <a:ln w="12700" cap="sq">
            <a:solidFill>
              <a:schemeClr val="tx1"/>
            </a:solidFill>
            <a:miter lim="800000"/>
            <a:headEnd type="none" w="sm" len="sm"/>
            <a:tailEnd type="none" w="sm" len="sm"/>
          </a:ln>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sz="2800" dirty="0">
                <a:latin typeface="Copperplate Gothic Bold" charset="0"/>
              </a:rPr>
              <a:t>Summative Assessment </a:t>
            </a:r>
            <a:r>
              <a:rPr lang="ja-JP" altLang="en-US" sz="2000" b="1" dirty="0">
                <a:latin typeface="Arial Narrow" charset="0"/>
              </a:rPr>
              <a:t>“</a:t>
            </a:r>
            <a:r>
              <a:rPr lang="en-US" sz="2000" b="1" dirty="0">
                <a:latin typeface="Arial Narrow" charset="0"/>
              </a:rPr>
              <a:t>making sure</a:t>
            </a:r>
            <a:r>
              <a:rPr lang="ja-JP" altLang="en-US" sz="2000" b="1" dirty="0">
                <a:latin typeface="Arial Narrow" charset="0"/>
              </a:rPr>
              <a:t>”</a:t>
            </a:r>
            <a:endParaRPr lang="en-US" sz="2000" b="1" dirty="0">
              <a:latin typeface="Arial Narrow" charset="0"/>
            </a:endParaRPr>
          </a:p>
        </p:txBody>
      </p:sp>
      <p:sp>
        <p:nvSpPr>
          <p:cNvPr id="22533" name="AutoShape 5"/>
          <p:cNvSpPr>
            <a:spLocks noChangeArrowheads="1"/>
          </p:cNvSpPr>
          <p:nvPr/>
        </p:nvSpPr>
        <p:spPr bwMode="auto">
          <a:xfrm rot="5400000">
            <a:off x="2812256" y="2140744"/>
            <a:ext cx="3338513" cy="3324225"/>
          </a:xfrm>
          <a:custGeom>
            <a:avLst/>
            <a:gdLst>
              <a:gd name="T0" fmla="*/ 378378426 w 21600"/>
              <a:gd name="T1" fmla="*/ 29535122 h 21600"/>
              <a:gd name="T2" fmla="*/ 136191381 w 21600"/>
              <a:gd name="T3" fmla="*/ 91495143 h 21600"/>
              <a:gd name="T4" fmla="*/ 329525179 w 21600"/>
              <a:gd name="T5" fmla="*/ 121338208 h 21600"/>
              <a:gd name="T6" fmla="*/ 580312330 w 21600"/>
              <a:gd name="T7" fmla="*/ 266645610 h 21600"/>
              <a:gd name="T8" fmla="*/ 459577215 w 21600"/>
              <a:gd name="T9" fmla="*/ 378509819 h 21600"/>
              <a:gd name="T10" fmla="*/ 346749427 w 21600"/>
              <a:gd name="T11" fmla="*/ 258782281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214" y="11017"/>
                </a:moveTo>
                <a:cubicBezTo>
                  <a:pt x="17216" y="10945"/>
                  <a:pt x="17218" y="10872"/>
                  <a:pt x="17218" y="10800"/>
                </a:cubicBezTo>
                <a:cubicBezTo>
                  <a:pt x="17218" y="7255"/>
                  <a:pt x="14344" y="4382"/>
                  <a:pt x="10800" y="4382"/>
                </a:cubicBezTo>
                <a:cubicBezTo>
                  <a:pt x="9432" y="4381"/>
                  <a:pt x="8100" y="4818"/>
                  <a:pt x="6999" y="5628"/>
                </a:cubicBezTo>
                <a:lnTo>
                  <a:pt x="4403" y="2097"/>
                </a:lnTo>
                <a:cubicBezTo>
                  <a:pt x="6257" y="734"/>
                  <a:pt x="8498" y="-1"/>
                  <a:pt x="10800" y="0"/>
                </a:cubicBezTo>
                <a:cubicBezTo>
                  <a:pt x="16764" y="0"/>
                  <a:pt x="21600" y="4835"/>
                  <a:pt x="21600" y="10800"/>
                </a:cubicBezTo>
                <a:cubicBezTo>
                  <a:pt x="21600" y="10922"/>
                  <a:pt x="21597" y="11044"/>
                  <a:pt x="21593" y="11166"/>
                </a:cubicBezTo>
                <a:lnTo>
                  <a:pt x="24292" y="11258"/>
                </a:lnTo>
                <a:lnTo>
                  <a:pt x="19238" y="15981"/>
                </a:lnTo>
                <a:lnTo>
                  <a:pt x="14515" y="10926"/>
                </a:lnTo>
                <a:lnTo>
                  <a:pt x="17214" y="11017"/>
                </a:lnTo>
                <a:close/>
              </a:path>
            </a:pathLst>
          </a:custGeom>
          <a:solidFill>
            <a:schemeClr val="accent1"/>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nchor="ctr"/>
          <a:lstStyle/>
          <a:p>
            <a:endParaRPr lang="en-US"/>
          </a:p>
        </p:txBody>
      </p:sp>
      <p:sp>
        <p:nvSpPr>
          <p:cNvPr id="94214" name="Text Box 6"/>
          <p:cNvSpPr txBox="1">
            <a:spLocks noChangeArrowheads="1"/>
          </p:cNvSpPr>
          <p:nvPr/>
        </p:nvSpPr>
        <p:spPr bwMode="auto">
          <a:xfrm>
            <a:off x="5715000" y="2774950"/>
            <a:ext cx="2590800" cy="1233488"/>
          </a:xfrm>
          <a:prstGeom prst="rect">
            <a:avLst/>
          </a:prstGeom>
          <a:solidFill>
            <a:schemeClr val="bg1"/>
          </a:solidFill>
          <a:ln w="12700" cap="sq">
            <a:solidFill>
              <a:schemeClr val="tx1"/>
            </a:solidFill>
            <a:miter lim="800000"/>
            <a:headEnd type="none" w="sm" len="sm"/>
            <a:tailEnd type="none" w="sm" len="sm"/>
          </a:ln>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sz="2800">
                <a:latin typeface="Copperplate Gothic Bold" charset="0"/>
              </a:rPr>
              <a:t>Pre – Assessment </a:t>
            </a:r>
            <a:r>
              <a:rPr lang="ja-JP" altLang="en-US" sz="1800" b="1">
                <a:latin typeface="Arial Narrow" charset="0"/>
              </a:rPr>
              <a:t>“</a:t>
            </a:r>
            <a:r>
              <a:rPr lang="en-US" sz="1800" b="1">
                <a:latin typeface="Arial Narrow" charset="0"/>
              </a:rPr>
              <a:t>finding out</a:t>
            </a:r>
            <a:r>
              <a:rPr lang="ja-JP" altLang="en-US" sz="1800" b="1">
                <a:latin typeface="Arial Narrow" charset="0"/>
              </a:rPr>
              <a:t>”</a:t>
            </a:r>
            <a:endParaRPr lang="en-US" sz="1800" b="1">
              <a:latin typeface="Arial Narrow" charset="0"/>
            </a:endParaRPr>
          </a:p>
        </p:txBody>
      </p:sp>
      <p:sp>
        <p:nvSpPr>
          <p:cNvPr id="94215" name="Text Box 7"/>
          <p:cNvSpPr txBox="1">
            <a:spLocks noChangeArrowheads="1"/>
          </p:cNvSpPr>
          <p:nvPr/>
        </p:nvSpPr>
        <p:spPr bwMode="auto">
          <a:xfrm>
            <a:off x="4800600" y="4953000"/>
            <a:ext cx="3429000" cy="1568450"/>
          </a:xfrm>
          <a:prstGeom prst="rect">
            <a:avLst/>
          </a:prstGeom>
          <a:solidFill>
            <a:schemeClr val="bg1"/>
          </a:solidFill>
          <a:ln w="12700" cap="sq">
            <a:solidFill>
              <a:schemeClr val="tx1"/>
            </a:solidFill>
            <a:miter lim="800000"/>
            <a:headEnd type="none" w="sm" len="sm"/>
            <a:tailEnd type="none" w="sm" len="sm"/>
          </a:ln>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sz="2800">
                <a:latin typeface="Copperplate Gothic Bold" charset="0"/>
              </a:rPr>
              <a:t>Formative Assessment </a:t>
            </a:r>
            <a:r>
              <a:rPr lang="ja-JP" altLang="en-US" sz="2000" b="1">
                <a:latin typeface="Arial Narrow" charset="0"/>
              </a:rPr>
              <a:t>“</a:t>
            </a:r>
            <a:r>
              <a:rPr lang="en-US" sz="2000" b="1">
                <a:latin typeface="Arial Narrow" charset="0"/>
              </a:rPr>
              <a:t>checking in</a:t>
            </a:r>
            <a:r>
              <a:rPr lang="ja-JP" altLang="en-US" sz="2000" b="1">
                <a:latin typeface="Arial Narrow" charset="0"/>
              </a:rPr>
              <a:t>”</a:t>
            </a:r>
            <a:r>
              <a:rPr lang="en-US" sz="2000" b="1">
                <a:latin typeface="Arial Narrow" charset="0"/>
              </a:rPr>
              <a:t>  </a:t>
            </a:r>
            <a:r>
              <a:rPr lang="ja-JP" altLang="en-US" sz="2000" b="1">
                <a:latin typeface="Arial Narrow" charset="0"/>
              </a:rPr>
              <a:t>“</a:t>
            </a:r>
            <a:r>
              <a:rPr lang="en-US" sz="2000" b="1">
                <a:latin typeface="Arial Narrow" charset="0"/>
              </a:rPr>
              <a:t>feedback</a:t>
            </a:r>
            <a:r>
              <a:rPr lang="ja-JP" altLang="en-US" sz="2000" b="1">
                <a:latin typeface="Arial Narrow" charset="0"/>
              </a:rPr>
              <a:t>”</a:t>
            </a:r>
            <a:r>
              <a:rPr lang="en-US" sz="2000" b="1">
                <a:latin typeface="Arial Narrow" charset="0"/>
              </a:rPr>
              <a:t>                     </a:t>
            </a:r>
            <a:r>
              <a:rPr lang="ja-JP" altLang="en-US" sz="2000" b="1">
                <a:latin typeface="Arial Narrow" charset="0"/>
              </a:rPr>
              <a:t>“</a:t>
            </a:r>
            <a:r>
              <a:rPr lang="en-US" sz="2000" b="1">
                <a:latin typeface="Arial Narrow" charset="0"/>
              </a:rPr>
              <a:t>student involvement</a:t>
            </a:r>
            <a:r>
              <a:rPr lang="ja-JP" altLang="en-US" sz="2000" b="1">
                <a:latin typeface="Arial Narrow" charset="0"/>
              </a:rPr>
              <a:t>”</a:t>
            </a:r>
            <a:endParaRPr lang="en-US" b="1">
              <a:latin typeface="Copperplate Gothic Bold" charset="0"/>
            </a:endParaRPr>
          </a:p>
        </p:txBody>
      </p:sp>
    </p:spTree>
    <p:extLst>
      <p:ext uri="{BB962C8B-B14F-4D97-AF65-F5344CB8AC3E}">
        <p14:creationId xmlns:p14="http://schemas.microsoft.com/office/powerpoint/2010/main" val="368600399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94214"/>
                                        </p:tgtEl>
                                        <p:attrNameLst>
                                          <p:attrName>style.visibility</p:attrName>
                                        </p:attrNameLst>
                                      </p:cBhvr>
                                      <p:to>
                                        <p:strVal val="visible"/>
                                      </p:to>
                                    </p:set>
                                    <p:animEffect transition="in" filter="box(out)">
                                      <p:cBhvr>
                                        <p:cTn id="7" dur="500"/>
                                        <p:tgtEl>
                                          <p:spTgt spid="942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94215"/>
                                        </p:tgtEl>
                                        <p:attrNameLst>
                                          <p:attrName>style.visibility</p:attrName>
                                        </p:attrNameLst>
                                      </p:cBhvr>
                                      <p:to>
                                        <p:strVal val="visible"/>
                                      </p:to>
                                    </p:set>
                                    <p:animEffect transition="in" filter="box(out)">
                                      <p:cBhvr>
                                        <p:cTn id="12" dur="500"/>
                                        <p:tgtEl>
                                          <p:spTgt spid="9421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94212"/>
                                        </p:tgtEl>
                                        <p:attrNameLst>
                                          <p:attrName>style.visibility</p:attrName>
                                        </p:attrNameLst>
                                      </p:cBhvr>
                                      <p:to>
                                        <p:strVal val="visible"/>
                                      </p:to>
                                    </p:set>
                                    <p:animEffect transition="in" filter="box(out)">
                                      <p:cBhvr>
                                        <p:cTn id="17" dur="500"/>
                                        <p:tgtEl>
                                          <p:spTgt spid="94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2" grpId="0" animBg="1"/>
      <p:bldP spid="94214" grpId="0" animBg="1"/>
      <p:bldP spid="9421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3" name="Picture 5" descr="ed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28600"/>
            <a:ext cx="7848600" cy="6394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522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Overview</a:t>
            </a:r>
            <a:endParaRPr lang="en-US" dirty="0"/>
          </a:p>
        </p:txBody>
      </p:sp>
      <p:sp>
        <p:nvSpPr>
          <p:cNvPr id="3" name="Content Placeholder 2"/>
          <p:cNvSpPr>
            <a:spLocks noGrp="1"/>
          </p:cNvSpPr>
          <p:nvPr>
            <p:ph idx="1"/>
          </p:nvPr>
        </p:nvSpPr>
        <p:spPr>
          <a:xfrm>
            <a:off x="838200" y="1676400"/>
            <a:ext cx="7467600" cy="4313325"/>
          </a:xfrm>
        </p:spPr>
        <p:txBody>
          <a:bodyPr>
            <a:normAutofit fontScale="85000" lnSpcReduction="20000"/>
          </a:bodyPr>
          <a:lstStyle/>
          <a:p>
            <a:pPr>
              <a:buFont typeface="Arial"/>
              <a:buChar char="•"/>
            </a:pPr>
            <a:r>
              <a:rPr lang="en-US" dirty="0"/>
              <a:t>Course expectations</a:t>
            </a:r>
          </a:p>
          <a:p>
            <a:pPr lvl="1">
              <a:buFont typeface="Arial"/>
              <a:buChar char="•"/>
            </a:pPr>
            <a:r>
              <a:rPr lang="en-US" dirty="0" smtClean="0"/>
              <a:t>SUU sponsors our university credits</a:t>
            </a:r>
          </a:p>
          <a:p>
            <a:pPr lvl="1">
              <a:buFont typeface="Arial"/>
              <a:buChar char="•"/>
            </a:pPr>
            <a:r>
              <a:rPr lang="en-US" dirty="0" smtClean="0"/>
              <a:t>Registration is completed on the last day of class for each course, along with $45 check to SUU</a:t>
            </a:r>
          </a:p>
          <a:p>
            <a:pPr lvl="1">
              <a:buFont typeface="Arial"/>
              <a:buChar char="•"/>
            </a:pPr>
            <a:r>
              <a:rPr lang="en-US" dirty="0" smtClean="0"/>
              <a:t>This a 3 credit course; SUU requires 45 hours of seat time for 3 credits</a:t>
            </a:r>
          </a:p>
          <a:p>
            <a:pPr lvl="2">
              <a:buFont typeface="Arial"/>
              <a:buChar char="•"/>
            </a:pPr>
            <a:r>
              <a:rPr lang="en-US" dirty="0" smtClean="0"/>
              <a:t>Class will be held from 4:00 – 8:00 most evenings</a:t>
            </a:r>
          </a:p>
          <a:p>
            <a:pPr marL="640080" lvl="2" indent="0">
              <a:buNone/>
            </a:pPr>
            <a:endParaRPr lang="en-US" dirty="0" smtClean="0"/>
          </a:p>
          <a:p>
            <a:pPr>
              <a:buFont typeface="Arial"/>
              <a:buChar char="•"/>
            </a:pPr>
            <a:r>
              <a:rPr lang="en-US" dirty="0"/>
              <a:t>Class syllabus</a:t>
            </a:r>
          </a:p>
          <a:p>
            <a:pPr lvl="1">
              <a:buFont typeface="Arial"/>
              <a:buChar char="•"/>
            </a:pPr>
            <a:r>
              <a:rPr lang="en-US" dirty="0" smtClean="0"/>
              <a:t>Assignments</a:t>
            </a:r>
          </a:p>
          <a:p>
            <a:pPr lvl="1">
              <a:buFont typeface="Arial"/>
              <a:buChar char="•"/>
            </a:pPr>
            <a:r>
              <a:rPr lang="en-US" dirty="0" smtClean="0"/>
              <a:t>Tests</a:t>
            </a:r>
          </a:p>
          <a:p>
            <a:pPr lvl="1">
              <a:buFont typeface="Arial"/>
              <a:buChar char="•"/>
            </a:pPr>
            <a:r>
              <a:rPr lang="en-US" dirty="0" smtClean="0"/>
              <a:t>Grading</a:t>
            </a:r>
          </a:p>
          <a:p>
            <a:pPr lvl="1">
              <a:buFont typeface="Arial"/>
              <a:buChar char="•"/>
            </a:pPr>
            <a:r>
              <a:rPr lang="en-US" dirty="0" smtClean="0"/>
              <a:t>Attendance</a:t>
            </a:r>
          </a:p>
          <a:p>
            <a:pPr marL="329184" lvl="1" indent="0">
              <a:buNone/>
            </a:pPr>
            <a:endParaRPr lang="en-US" dirty="0" smtClean="0"/>
          </a:p>
          <a:p>
            <a:pPr>
              <a:buFont typeface="Arial"/>
              <a:buChar char="•"/>
            </a:pPr>
            <a:r>
              <a:rPr lang="en-US" dirty="0" smtClean="0"/>
              <a:t>Course Schedule</a:t>
            </a:r>
          </a:p>
          <a:p>
            <a:pPr>
              <a:buFont typeface="Arial"/>
              <a:buChar char="•"/>
            </a:pPr>
            <a:endParaRPr lang="en-US" dirty="0" smtClean="0"/>
          </a:p>
          <a:p>
            <a:endParaRPr lang="en-US" dirty="0" smtClean="0"/>
          </a:p>
          <a:p>
            <a:endParaRPr lang="en-US" dirty="0"/>
          </a:p>
        </p:txBody>
      </p:sp>
    </p:spTree>
    <p:extLst>
      <p:ext uri="{BB962C8B-B14F-4D97-AF65-F5344CB8AC3E}">
        <p14:creationId xmlns:p14="http://schemas.microsoft.com/office/powerpoint/2010/main" val="7086523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a:t>
            </a:r>
            <a:endParaRPr lang="en-US" dirty="0"/>
          </a:p>
        </p:txBody>
      </p:sp>
      <p:pic>
        <p:nvPicPr>
          <p:cNvPr id="6" name="Content Placeholder 5"/>
          <p:cNvPicPr>
            <a:picLocks noGrp="1" noChangeAspect="1"/>
          </p:cNvPicPr>
          <p:nvPr>
            <p:ph idx="1"/>
          </p:nvPr>
        </p:nvPicPr>
        <p:blipFill>
          <a:blip r:embed="rId2"/>
          <a:srcRect t="23498" b="23498"/>
          <a:stretch>
            <a:fillRect/>
          </a:stretch>
        </p:blipFill>
        <p:spPr/>
      </p:pic>
    </p:spTree>
    <p:extLst>
      <p:ext uri="{BB962C8B-B14F-4D97-AF65-F5344CB8AC3E}">
        <p14:creationId xmlns:p14="http://schemas.microsoft.com/office/powerpoint/2010/main" val="2125818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276522"/>
            <a:ext cx="7556313" cy="1323678"/>
          </a:xfrm>
        </p:spPr>
        <p:txBody>
          <a:bodyPr/>
          <a:lstStyle/>
          <a:p>
            <a:pPr algn="ctr"/>
            <a:r>
              <a:rPr lang="en-US" b="1" dirty="0" smtClean="0"/>
              <a:t>HW article:</a:t>
            </a:r>
            <a:br>
              <a:rPr lang="en-US" b="1" dirty="0" smtClean="0"/>
            </a:br>
            <a:r>
              <a:rPr lang="en-US" b="1" dirty="0" smtClean="0"/>
              <a:t>The </a:t>
            </a:r>
            <a:r>
              <a:rPr lang="en-US" b="1" dirty="0"/>
              <a:t>Role of Assessment in Elementary Math </a:t>
            </a:r>
            <a:endParaRPr lang="en-US" dirty="0"/>
          </a:p>
        </p:txBody>
      </p:sp>
      <p:sp>
        <p:nvSpPr>
          <p:cNvPr id="3" name="Content Placeholder 2"/>
          <p:cNvSpPr>
            <a:spLocks noGrp="1"/>
          </p:cNvSpPr>
          <p:nvPr>
            <p:ph idx="1"/>
          </p:nvPr>
        </p:nvSpPr>
        <p:spPr>
          <a:xfrm>
            <a:off x="498474" y="2099518"/>
            <a:ext cx="7556313" cy="4026645"/>
          </a:xfrm>
        </p:spPr>
        <p:txBody>
          <a:bodyPr>
            <a:normAutofit fontScale="92500" lnSpcReduction="10000"/>
          </a:bodyPr>
          <a:lstStyle/>
          <a:p>
            <a:r>
              <a:rPr lang="en-US" dirty="0" smtClean="0"/>
              <a:t>(You were to have read this article on your own prior to class.)</a:t>
            </a:r>
          </a:p>
          <a:p>
            <a:r>
              <a:rPr lang="en-US" dirty="0" smtClean="0"/>
              <a:t>Consider the following with a partner:</a:t>
            </a:r>
          </a:p>
          <a:p>
            <a:pPr lvl="1"/>
            <a:r>
              <a:rPr lang="en-US" dirty="0" smtClean="0"/>
              <a:t>What is the role </a:t>
            </a:r>
            <a:r>
              <a:rPr lang="en-US" dirty="0" smtClean="0">
                <a:solidFill>
                  <a:srgbClr val="595959"/>
                </a:solidFill>
              </a:rPr>
              <a:t>of a CFA in your classroom?</a:t>
            </a:r>
          </a:p>
          <a:p>
            <a:pPr lvl="1"/>
            <a:r>
              <a:rPr lang="en-US" dirty="0" smtClean="0">
                <a:solidFill>
                  <a:srgbClr val="595959"/>
                </a:solidFill>
              </a:rPr>
              <a:t>Respond to this statement:  </a:t>
            </a:r>
            <a:r>
              <a:rPr lang="en-US" i="1" dirty="0" smtClean="0">
                <a:solidFill>
                  <a:srgbClr val="595959"/>
                </a:solidFill>
              </a:rPr>
              <a:t>A CFA is formative so much as the teacher uses the information to inform instructional decisions, i.e. reteach misunderstood concepts.  If </a:t>
            </a:r>
            <a:r>
              <a:rPr lang="en-US" i="1" dirty="0">
                <a:solidFill>
                  <a:srgbClr val="595959"/>
                </a:solidFill>
              </a:rPr>
              <a:t>a teacher chooses </a:t>
            </a:r>
            <a:r>
              <a:rPr lang="en-US" i="1" dirty="0"/>
              <a:t>to</a:t>
            </a:r>
            <a:r>
              <a:rPr lang="en-US" b="1" i="1" dirty="0"/>
              <a:t> not </a:t>
            </a:r>
            <a:r>
              <a:rPr lang="en-US" i="1" dirty="0"/>
              <a:t>take any instructional action based on student performance on a given CFA, that test then becomes summative. </a:t>
            </a:r>
            <a:endParaRPr lang="en-US" i="1" dirty="0" smtClean="0"/>
          </a:p>
          <a:p>
            <a:pPr lvl="1"/>
            <a:r>
              <a:rPr lang="en-US" dirty="0" smtClean="0"/>
              <a:t>Who or what resources do I have available to me if I have any concerns or questions as I implement a balanced math “assessment toolkit”?</a:t>
            </a:r>
          </a:p>
        </p:txBody>
      </p:sp>
    </p:spTree>
    <p:extLst>
      <p:ext uri="{BB962C8B-B14F-4D97-AF65-F5344CB8AC3E}">
        <p14:creationId xmlns:p14="http://schemas.microsoft.com/office/powerpoint/2010/main" val="36467683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charset="0"/>
                <a:ea typeface="ＭＳ Ｐゴシック" charset="0"/>
              </a:rPr>
              <a:t>A Balanced </a:t>
            </a:r>
            <a:r>
              <a:rPr lang="en-US" dirty="0">
                <a:latin typeface="Arial" charset="0"/>
                <a:ea typeface="ＭＳ Ｐゴシック" charset="0"/>
              </a:rPr>
              <a:t>Assessment System</a:t>
            </a:r>
            <a:br>
              <a:rPr lang="en-US" dirty="0">
                <a:latin typeface="Arial" charset="0"/>
                <a:ea typeface="ＭＳ Ｐゴシック" charset="0"/>
              </a:rPr>
            </a:br>
            <a:endParaRPr lang="en-US" dirty="0"/>
          </a:p>
        </p:txBody>
      </p:sp>
      <p:sp>
        <p:nvSpPr>
          <p:cNvPr id="24578" name="Rectangle 3"/>
          <p:cNvSpPr>
            <a:spLocks noGrp="1" noChangeArrowheads="1"/>
          </p:cNvSpPr>
          <p:nvPr>
            <p:ph idx="1"/>
          </p:nvPr>
        </p:nvSpPr>
        <p:spPr>
          <a:xfrm>
            <a:off x="533400" y="2010930"/>
            <a:ext cx="8059320" cy="4237470"/>
          </a:xfrm>
        </p:spPr>
        <p:txBody>
          <a:bodyPr/>
          <a:lstStyle/>
          <a:p>
            <a:pPr eaLnBrk="1" hangingPunct="1">
              <a:buFont typeface="Arial"/>
              <a:buChar char="•"/>
            </a:pPr>
            <a:r>
              <a:rPr lang="en-US" sz="2600" b="0" dirty="0" smtClean="0">
                <a:latin typeface="Arial" charset="0"/>
                <a:ea typeface="ＭＳ Ｐゴシック" charset="0"/>
              </a:rPr>
              <a:t>Screening </a:t>
            </a:r>
            <a:r>
              <a:rPr lang="en-US" sz="2600" b="0" dirty="0">
                <a:latin typeface="Arial" charset="0"/>
                <a:ea typeface="ＭＳ Ｐゴシック" charset="0"/>
              </a:rPr>
              <a:t>assessments</a:t>
            </a:r>
          </a:p>
          <a:p>
            <a:pPr eaLnBrk="1" hangingPunct="1">
              <a:buFont typeface="Arial"/>
              <a:buChar char="•"/>
            </a:pPr>
            <a:r>
              <a:rPr lang="en-US" sz="2600" b="0" dirty="0">
                <a:latin typeface="Arial" charset="0"/>
                <a:ea typeface="ＭＳ Ｐゴシック" charset="0"/>
              </a:rPr>
              <a:t>Diagnostic assessments</a:t>
            </a:r>
          </a:p>
          <a:p>
            <a:pPr eaLnBrk="1" hangingPunct="1">
              <a:buFont typeface="Arial"/>
              <a:buChar char="•"/>
            </a:pPr>
            <a:r>
              <a:rPr lang="en-US" sz="2600" b="0" dirty="0">
                <a:latin typeface="Arial" charset="0"/>
                <a:ea typeface="ＭＳ Ｐゴシック" charset="0"/>
              </a:rPr>
              <a:t>Formative assessment – assessment </a:t>
            </a:r>
            <a:r>
              <a:rPr lang="en-US" sz="2600" i="1" dirty="0">
                <a:latin typeface="Arial" charset="0"/>
                <a:ea typeface="ＭＳ Ｐゴシック" charset="0"/>
              </a:rPr>
              <a:t>for</a:t>
            </a:r>
            <a:r>
              <a:rPr lang="en-US" sz="2600" b="0" dirty="0">
                <a:latin typeface="Arial" charset="0"/>
                <a:ea typeface="ＭＳ Ｐゴシック" charset="0"/>
              </a:rPr>
              <a:t> learning</a:t>
            </a:r>
          </a:p>
          <a:p>
            <a:pPr eaLnBrk="1" hangingPunct="1">
              <a:buFont typeface="Arial"/>
              <a:buChar char="•"/>
            </a:pPr>
            <a:r>
              <a:rPr lang="en-US" sz="2600" b="0" dirty="0">
                <a:latin typeface="Arial" charset="0"/>
                <a:ea typeface="ＭＳ Ｐゴシック" charset="0"/>
              </a:rPr>
              <a:t>Summative assessments - assessment </a:t>
            </a:r>
            <a:r>
              <a:rPr lang="en-US" sz="2600" i="1" dirty="0">
                <a:latin typeface="Arial" charset="0"/>
                <a:ea typeface="ＭＳ Ｐゴシック" charset="0"/>
              </a:rPr>
              <a:t>of</a:t>
            </a:r>
            <a:r>
              <a:rPr lang="en-US" sz="2600" b="0" dirty="0">
                <a:latin typeface="Arial" charset="0"/>
                <a:ea typeface="ＭＳ Ｐゴシック" charset="0"/>
              </a:rPr>
              <a:t> learning</a:t>
            </a:r>
          </a:p>
          <a:p>
            <a:pPr lvl="1" eaLnBrk="1" hangingPunct="1">
              <a:buFont typeface="Arial"/>
              <a:buChar char="•"/>
            </a:pPr>
            <a:r>
              <a:rPr lang="en-US" sz="2200" b="1" dirty="0">
                <a:latin typeface="Arial" charset="0"/>
                <a:ea typeface="ＭＳ Ｐゴシック" charset="0"/>
              </a:rPr>
              <a:t>Classroom</a:t>
            </a:r>
          </a:p>
          <a:p>
            <a:pPr lvl="1" eaLnBrk="1" hangingPunct="1">
              <a:buFont typeface="Arial"/>
              <a:buChar char="•"/>
            </a:pPr>
            <a:r>
              <a:rPr lang="en-US" sz="2200" b="1" dirty="0">
                <a:latin typeface="Arial" charset="0"/>
                <a:ea typeface="ＭＳ Ｐゴシック" charset="0"/>
              </a:rPr>
              <a:t>Standardized </a:t>
            </a:r>
          </a:p>
        </p:txBody>
      </p:sp>
    </p:spTree>
    <p:extLst>
      <p:ext uri="{BB962C8B-B14F-4D97-AF65-F5344CB8AC3E}">
        <p14:creationId xmlns:p14="http://schemas.microsoft.com/office/powerpoint/2010/main" val="916717162"/>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a:xfrm>
            <a:off x="354181" y="47481"/>
            <a:ext cx="8453020" cy="1930367"/>
          </a:xfrm>
        </p:spPr>
        <p:txBody>
          <a:bodyPr/>
          <a:lstStyle/>
          <a:p>
            <a:r>
              <a:rPr lang="en-US" dirty="0">
                <a:latin typeface="Arial" charset="0"/>
                <a:ea typeface="ＭＳ Ｐゴシック" charset="0"/>
              </a:rPr>
              <a:t>Users and Uses of Assessment</a:t>
            </a:r>
          </a:p>
        </p:txBody>
      </p:sp>
      <p:sp>
        <p:nvSpPr>
          <p:cNvPr id="26626" name="Rectangle 3"/>
          <p:cNvSpPr>
            <a:spLocks noGrp="1" noChangeArrowheads="1"/>
          </p:cNvSpPr>
          <p:nvPr>
            <p:ph idx="1"/>
          </p:nvPr>
        </p:nvSpPr>
        <p:spPr/>
        <p:txBody>
          <a:bodyPr/>
          <a:lstStyle/>
          <a:p>
            <a:pPr>
              <a:buFontTx/>
              <a:buNone/>
            </a:pPr>
            <a:r>
              <a:rPr lang="en-US" sz="2400" i="1" dirty="0">
                <a:latin typeface="Arial" charset="0"/>
                <a:ea typeface="ＭＳ Ｐゴシック" charset="0"/>
              </a:rPr>
              <a:t>Purpose: Identify how different stakeholders use assessments.</a:t>
            </a:r>
          </a:p>
          <a:p>
            <a:pPr>
              <a:buFontTx/>
              <a:buNone/>
            </a:pPr>
            <a:endParaRPr lang="en-US" i="1" dirty="0">
              <a:solidFill>
                <a:srgbClr val="4AA1E0"/>
              </a:solidFill>
              <a:latin typeface="Arial" charset="0"/>
              <a:ea typeface="ＭＳ Ｐゴシック" charset="0"/>
            </a:endParaRPr>
          </a:p>
          <a:p>
            <a:pPr>
              <a:buFontTx/>
              <a:buNone/>
            </a:pPr>
            <a:r>
              <a:rPr lang="en-US" i="1" dirty="0">
                <a:solidFill>
                  <a:srgbClr val="4AA1E0"/>
                </a:solidFill>
                <a:latin typeface="Arial" charset="0"/>
                <a:ea typeface="ＭＳ Ｐゴシック" charset="0"/>
              </a:rPr>
              <a:t>CAROUSEL </a:t>
            </a:r>
            <a:r>
              <a:rPr lang="en-US" i="1" dirty="0" smtClean="0">
                <a:solidFill>
                  <a:srgbClr val="4AA1E0"/>
                </a:solidFill>
                <a:latin typeface="Arial" charset="0"/>
                <a:ea typeface="ＭＳ Ｐゴシック" charset="0"/>
              </a:rPr>
              <a:t>“Cheat Sheet”</a:t>
            </a:r>
            <a:endParaRPr lang="en-US" i="1" dirty="0">
              <a:solidFill>
                <a:srgbClr val="4AA1E0"/>
              </a:solidFill>
              <a:latin typeface="Arial" charset="0"/>
              <a:ea typeface="ＭＳ Ｐゴシック" charset="0"/>
            </a:endParaRPr>
          </a:p>
          <a:p>
            <a:pPr>
              <a:buFontTx/>
              <a:buNone/>
            </a:pPr>
            <a:endParaRPr lang="en-US" i="1" dirty="0">
              <a:solidFill>
                <a:srgbClr val="4AA1E0"/>
              </a:solidFill>
              <a:latin typeface="Arial" charset="0"/>
              <a:ea typeface="ＭＳ Ｐゴシック" charset="0"/>
            </a:endParaRPr>
          </a:p>
          <a:p>
            <a:pPr>
              <a:buFontTx/>
              <a:buNone/>
            </a:pPr>
            <a:r>
              <a:rPr lang="en-US" i="1" dirty="0">
                <a:solidFill>
                  <a:srgbClr val="4AA1E0"/>
                </a:solidFill>
                <a:latin typeface="Arial" charset="0"/>
                <a:ea typeface="ＭＳ Ｐゴシック" charset="0"/>
              </a:rPr>
              <a:t>Review the definitions of each assessment.</a:t>
            </a:r>
          </a:p>
          <a:p>
            <a:pPr>
              <a:buFontTx/>
              <a:buNone/>
            </a:pPr>
            <a:endParaRPr lang="en-US" i="1" dirty="0">
              <a:solidFill>
                <a:srgbClr val="4AA1E0"/>
              </a:solidFill>
              <a:latin typeface="Arial" charset="0"/>
              <a:ea typeface="ＭＳ Ｐゴシック" charset="0"/>
            </a:endParaRPr>
          </a:p>
        </p:txBody>
      </p:sp>
    </p:spTree>
    <p:extLst>
      <p:ext uri="{BB962C8B-B14F-4D97-AF65-F5344CB8AC3E}">
        <p14:creationId xmlns:p14="http://schemas.microsoft.com/office/powerpoint/2010/main" val="35091437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a:xfrm>
            <a:off x="366052" y="167842"/>
            <a:ext cx="5943600" cy="1066800"/>
          </a:xfrm>
        </p:spPr>
        <p:txBody>
          <a:bodyPr>
            <a:normAutofit fontScale="90000"/>
          </a:bodyPr>
          <a:lstStyle/>
          <a:p>
            <a:r>
              <a:rPr lang="en-US" dirty="0">
                <a:latin typeface="Arial" charset="0"/>
                <a:ea typeface="ＭＳ Ｐゴシック" charset="0"/>
              </a:rPr>
              <a:t>Users and Uses of Assessment</a:t>
            </a:r>
          </a:p>
        </p:txBody>
      </p:sp>
      <p:sp>
        <p:nvSpPr>
          <p:cNvPr id="28674" name="Rectangle 3"/>
          <p:cNvSpPr>
            <a:spLocks noGrp="1" noChangeArrowheads="1"/>
          </p:cNvSpPr>
          <p:nvPr>
            <p:ph idx="1"/>
          </p:nvPr>
        </p:nvSpPr>
        <p:spPr>
          <a:xfrm>
            <a:off x="366052" y="1460033"/>
            <a:ext cx="8305800" cy="4978290"/>
          </a:xfrm>
        </p:spPr>
        <p:txBody>
          <a:bodyPr>
            <a:normAutofit lnSpcReduction="10000"/>
          </a:bodyPr>
          <a:lstStyle/>
          <a:p>
            <a:pPr marL="457200" indent="-457200">
              <a:lnSpc>
                <a:spcPct val="90000"/>
              </a:lnSpc>
              <a:buFontTx/>
              <a:buNone/>
            </a:pPr>
            <a:r>
              <a:rPr lang="en-US" sz="1800" i="1" dirty="0">
                <a:latin typeface="Arial" charset="0"/>
                <a:ea typeface="ＭＳ Ｐゴシック" charset="0"/>
              </a:rPr>
              <a:t>Purpose: Identify how different stakeholders use assessments.</a:t>
            </a:r>
          </a:p>
          <a:p>
            <a:pPr marL="457200" indent="-457200">
              <a:lnSpc>
                <a:spcPct val="90000"/>
              </a:lnSpc>
              <a:buFontTx/>
              <a:buNone/>
            </a:pPr>
            <a:endParaRPr lang="en-US" sz="1800" i="1" dirty="0">
              <a:latin typeface="Arial" charset="0"/>
              <a:ea typeface="ＭＳ Ｐゴシック" charset="0"/>
            </a:endParaRPr>
          </a:p>
          <a:p>
            <a:pPr marL="457200" indent="-457200">
              <a:lnSpc>
                <a:spcPct val="90000"/>
              </a:lnSpc>
              <a:buFontTx/>
              <a:buNone/>
            </a:pPr>
            <a:r>
              <a:rPr lang="en-US" sz="2000" i="1" dirty="0">
                <a:solidFill>
                  <a:srgbClr val="4AA1E0"/>
                </a:solidFill>
                <a:latin typeface="Arial" charset="0"/>
                <a:ea typeface="ＭＳ Ｐゴシック" charset="0"/>
              </a:rPr>
              <a:t>CAROUSEL BRAINSTORMING</a:t>
            </a:r>
          </a:p>
          <a:p>
            <a:pPr marL="457200" indent="-457200">
              <a:lnSpc>
                <a:spcPct val="90000"/>
              </a:lnSpc>
              <a:buFontTx/>
              <a:buAutoNum type="arabicPeriod"/>
            </a:pPr>
            <a:r>
              <a:rPr lang="en-US" sz="2000" dirty="0">
                <a:latin typeface="Arial" charset="0"/>
                <a:ea typeface="ＭＳ Ｐゴシック" charset="0"/>
              </a:rPr>
              <a:t>Choose a recorder.</a:t>
            </a:r>
          </a:p>
          <a:p>
            <a:pPr marL="457200" indent="-457200">
              <a:lnSpc>
                <a:spcPct val="90000"/>
              </a:lnSpc>
              <a:buFontTx/>
              <a:buAutoNum type="arabicPeriod"/>
            </a:pPr>
            <a:r>
              <a:rPr lang="en-US" sz="2000" dirty="0">
                <a:latin typeface="Arial" charset="0"/>
                <a:ea typeface="ＭＳ Ｐゴシック" charset="0"/>
              </a:rPr>
              <a:t>Write short responses to the questions on the poster. </a:t>
            </a:r>
          </a:p>
          <a:p>
            <a:pPr marL="457200" indent="-457200">
              <a:lnSpc>
                <a:spcPct val="90000"/>
              </a:lnSpc>
              <a:buFontTx/>
              <a:buAutoNum type="arabicPeriod"/>
            </a:pPr>
            <a:r>
              <a:rPr lang="en-US" sz="2000" dirty="0">
                <a:latin typeface="Arial" charset="0"/>
                <a:ea typeface="ＭＳ Ｐゴシック" charset="0"/>
              </a:rPr>
              <a:t>Write </a:t>
            </a:r>
            <a:r>
              <a:rPr lang="ja-JP" altLang="en-US" sz="2000" dirty="0">
                <a:latin typeface="Arial" charset="0"/>
                <a:ea typeface="ＭＳ Ｐゴシック" charset="0"/>
              </a:rPr>
              <a:t>“</a:t>
            </a:r>
            <a:r>
              <a:rPr lang="en-US" altLang="ja-JP" sz="2000" dirty="0">
                <a:latin typeface="Arial" charset="0"/>
                <a:ea typeface="ＭＳ Ｐゴシック" charset="0"/>
              </a:rPr>
              <a:t>not applicable</a:t>
            </a:r>
            <a:r>
              <a:rPr lang="ja-JP" altLang="en-US" sz="2000" dirty="0">
                <a:latin typeface="Arial" charset="0"/>
                <a:ea typeface="ＭＳ Ｐゴシック" charset="0"/>
              </a:rPr>
              <a:t>”</a:t>
            </a:r>
            <a:r>
              <a:rPr lang="en-US" altLang="ja-JP" sz="2000" dirty="0">
                <a:latin typeface="Arial" charset="0"/>
                <a:ea typeface="ＭＳ Ｐゴシック" charset="0"/>
              </a:rPr>
              <a:t> to any question where it would be the appropriate response. </a:t>
            </a:r>
          </a:p>
          <a:p>
            <a:pPr marL="457200" indent="-457200">
              <a:lnSpc>
                <a:spcPct val="90000"/>
              </a:lnSpc>
              <a:buFontTx/>
              <a:buAutoNum type="arabicPeriod"/>
            </a:pPr>
            <a:r>
              <a:rPr lang="en-US" sz="2000" dirty="0">
                <a:latin typeface="Arial" charset="0"/>
                <a:ea typeface="ＭＳ Ｐゴシック" charset="0"/>
              </a:rPr>
              <a:t>Rotate to next poster.</a:t>
            </a:r>
          </a:p>
          <a:p>
            <a:pPr marL="457200" indent="-457200">
              <a:lnSpc>
                <a:spcPct val="90000"/>
              </a:lnSpc>
              <a:buFontTx/>
              <a:buAutoNum type="arabicPeriod"/>
            </a:pPr>
            <a:r>
              <a:rPr lang="en-US" sz="2000" dirty="0">
                <a:latin typeface="Arial" charset="0"/>
                <a:ea typeface="ＭＳ Ｐゴシック" charset="0"/>
              </a:rPr>
              <a:t>Return to your original poster.</a:t>
            </a:r>
          </a:p>
          <a:p>
            <a:pPr marL="457200" indent="-457200">
              <a:lnSpc>
                <a:spcPct val="90000"/>
              </a:lnSpc>
              <a:buFontTx/>
              <a:buAutoNum type="arabicPeriod"/>
            </a:pPr>
            <a:r>
              <a:rPr lang="en-US" sz="2000" dirty="0">
                <a:latin typeface="Arial" charset="0"/>
                <a:ea typeface="ＭＳ Ｐゴシック" charset="0"/>
              </a:rPr>
              <a:t>Put a star next to the user that is most dependent upon this form of assessment.</a:t>
            </a:r>
          </a:p>
          <a:p>
            <a:pPr marL="457200" indent="-457200">
              <a:lnSpc>
                <a:spcPct val="90000"/>
              </a:lnSpc>
              <a:buFontTx/>
              <a:buAutoNum type="arabicPeriod"/>
            </a:pPr>
            <a:r>
              <a:rPr lang="en-US" sz="2000" dirty="0">
                <a:latin typeface="Arial" charset="0"/>
                <a:ea typeface="ＭＳ Ｐゴシック" charset="0"/>
              </a:rPr>
              <a:t>Compare the responses of currently reality to the definitions and examples in the Cheat Sheet. Circle any misused or misunderstood assessments.</a:t>
            </a:r>
          </a:p>
          <a:p>
            <a:pPr marL="457200" indent="-457200">
              <a:lnSpc>
                <a:spcPct val="90000"/>
              </a:lnSpc>
              <a:buFontTx/>
              <a:buNone/>
            </a:pPr>
            <a:endParaRPr lang="en-US" sz="2000" dirty="0">
              <a:latin typeface="Arial" charset="0"/>
              <a:ea typeface="ＭＳ Ｐゴシック" charset="0"/>
            </a:endParaRPr>
          </a:p>
          <a:p>
            <a:pPr marL="457200" indent="-457200">
              <a:lnSpc>
                <a:spcPct val="90000"/>
              </a:lnSpc>
              <a:buFontTx/>
              <a:buNone/>
            </a:pPr>
            <a:r>
              <a:rPr lang="en-US" sz="1800" dirty="0">
                <a:latin typeface="Arial" charset="0"/>
                <a:ea typeface="ＭＳ Ｐゴシック" charset="0"/>
              </a:rPr>
              <a:t>	</a:t>
            </a:r>
          </a:p>
        </p:txBody>
      </p:sp>
      <p:pic>
        <p:nvPicPr>
          <p:cNvPr id="28675" name="Picture 4" descr="MCj0331509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9345" y="447242"/>
            <a:ext cx="80010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15656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4"/>
          <p:cNvSpPr>
            <a:spLocks noGrp="1" noChangeArrowheads="1"/>
          </p:cNvSpPr>
          <p:nvPr>
            <p:ph type="ctrTitle"/>
          </p:nvPr>
        </p:nvSpPr>
        <p:spPr>
          <a:xfrm>
            <a:off x="685800" y="712208"/>
            <a:ext cx="7772400" cy="1554163"/>
          </a:xfrm>
        </p:spPr>
        <p:txBody>
          <a:bodyPr>
            <a:normAutofit fontScale="90000"/>
          </a:bodyPr>
          <a:lstStyle/>
          <a:p>
            <a:r>
              <a:rPr lang="en-US" dirty="0">
                <a:solidFill>
                  <a:schemeClr val="bg1"/>
                </a:solidFill>
                <a:latin typeface="Arial" charset="0"/>
                <a:ea typeface="ＭＳ Ｐゴシック" charset="0"/>
              </a:rPr>
              <a:t>Which stakeholder group currently makes the best use of assessment information?</a:t>
            </a:r>
          </a:p>
        </p:txBody>
      </p:sp>
      <p:sp>
        <p:nvSpPr>
          <p:cNvPr id="30722" name="Rectangle 5"/>
          <p:cNvSpPr>
            <a:spLocks noGrp="1" noChangeArrowheads="1"/>
          </p:cNvSpPr>
          <p:nvPr>
            <p:ph type="subTitle" idx="1"/>
          </p:nvPr>
        </p:nvSpPr>
        <p:spPr>
          <a:xfrm rot="328455">
            <a:off x="3582424" y="3173989"/>
            <a:ext cx="4686318" cy="1752600"/>
          </a:xfrm>
        </p:spPr>
        <p:txBody>
          <a:bodyPr>
            <a:noAutofit/>
          </a:bodyPr>
          <a:lstStyle/>
          <a:p>
            <a:pPr marL="533400" indent="-533400" algn="l">
              <a:lnSpc>
                <a:spcPct val="90000"/>
              </a:lnSpc>
              <a:buFontTx/>
              <a:buAutoNum type="alphaUcPeriod"/>
            </a:pPr>
            <a:r>
              <a:rPr lang="en-US" sz="2800" dirty="0">
                <a:solidFill>
                  <a:srgbClr val="A63212"/>
                </a:solidFill>
                <a:latin typeface="Arial" charset="0"/>
                <a:ea typeface="ＭＳ Ｐゴシック" charset="0"/>
              </a:rPr>
              <a:t>Teachers</a:t>
            </a:r>
          </a:p>
          <a:p>
            <a:pPr marL="533400" indent="-533400" algn="l">
              <a:lnSpc>
                <a:spcPct val="90000"/>
              </a:lnSpc>
              <a:buFontTx/>
              <a:buAutoNum type="alphaUcPeriod"/>
            </a:pPr>
            <a:r>
              <a:rPr lang="en-US" sz="2800" dirty="0">
                <a:solidFill>
                  <a:srgbClr val="A63212"/>
                </a:solidFill>
                <a:latin typeface="Arial" charset="0"/>
                <a:ea typeface="ＭＳ Ｐゴシック" charset="0"/>
              </a:rPr>
              <a:t>Students</a:t>
            </a:r>
          </a:p>
          <a:p>
            <a:pPr marL="533400" indent="-533400" algn="l">
              <a:lnSpc>
                <a:spcPct val="90000"/>
              </a:lnSpc>
              <a:buFontTx/>
              <a:buAutoNum type="alphaUcPeriod"/>
            </a:pPr>
            <a:r>
              <a:rPr lang="en-US" sz="2800" dirty="0">
                <a:solidFill>
                  <a:srgbClr val="A63212"/>
                </a:solidFill>
                <a:latin typeface="Arial" charset="0"/>
                <a:ea typeface="ＭＳ Ｐゴシック" charset="0"/>
              </a:rPr>
              <a:t>Administrators</a:t>
            </a:r>
          </a:p>
          <a:p>
            <a:pPr marL="533400" indent="-533400" algn="l">
              <a:lnSpc>
                <a:spcPct val="90000"/>
              </a:lnSpc>
              <a:buFontTx/>
              <a:buAutoNum type="alphaUcPeriod"/>
            </a:pPr>
            <a:r>
              <a:rPr lang="en-US" sz="2800" dirty="0">
                <a:solidFill>
                  <a:srgbClr val="A63212"/>
                </a:solidFill>
                <a:latin typeface="Arial" charset="0"/>
                <a:ea typeface="ＭＳ Ｐゴシック" charset="0"/>
              </a:rPr>
              <a:t>Parents</a:t>
            </a:r>
          </a:p>
          <a:p>
            <a:pPr marL="533400" indent="-533400" algn="l">
              <a:lnSpc>
                <a:spcPct val="90000"/>
              </a:lnSpc>
              <a:buFontTx/>
              <a:buAutoNum type="alphaUcPeriod"/>
            </a:pPr>
            <a:r>
              <a:rPr lang="en-US" sz="2800" dirty="0">
                <a:solidFill>
                  <a:srgbClr val="A63212"/>
                </a:solidFill>
                <a:latin typeface="Arial" charset="0"/>
                <a:ea typeface="ＭＳ Ｐゴシック" charset="0"/>
              </a:rPr>
              <a:t>Community </a:t>
            </a:r>
          </a:p>
        </p:txBody>
      </p:sp>
    </p:spTree>
    <p:extLst>
      <p:ext uri="{BB962C8B-B14F-4D97-AF65-F5344CB8AC3E}">
        <p14:creationId xmlns:p14="http://schemas.microsoft.com/office/powerpoint/2010/main" val="11331449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4"/>
          <p:cNvSpPr>
            <a:spLocks noGrp="1" noChangeArrowheads="1"/>
          </p:cNvSpPr>
          <p:nvPr>
            <p:ph type="ctrTitle"/>
          </p:nvPr>
        </p:nvSpPr>
        <p:spPr>
          <a:xfrm>
            <a:off x="602713" y="919486"/>
            <a:ext cx="7772400" cy="1066800"/>
          </a:xfrm>
        </p:spPr>
        <p:txBody>
          <a:bodyPr>
            <a:normAutofit fontScale="90000"/>
          </a:bodyPr>
          <a:lstStyle/>
          <a:p>
            <a:r>
              <a:rPr lang="en-US" dirty="0">
                <a:solidFill>
                  <a:srgbClr val="FFFFFF"/>
                </a:solidFill>
                <a:latin typeface="Arial" charset="0"/>
                <a:ea typeface="ＭＳ Ｐゴシック" charset="0"/>
              </a:rPr>
              <a:t>Which part of a balanced assessment system do you think is used the least?</a:t>
            </a:r>
          </a:p>
        </p:txBody>
      </p:sp>
      <p:sp>
        <p:nvSpPr>
          <p:cNvPr id="32770" name="Rectangle 5"/>
          <p:cNvSpPr>
            <a:spLocks noGrp="1" noChangeArrowheads="1"/>
          </p:cNvSpPr>
          <p:nvPr>
            <p:ph type="subTitle" idx="1"/>
          </p:nvPr>
        </p:nvSpPr>
        <p:spPr>
          <a:xfrm rot="347124">
            <a:off x="3147617" y="3021306"/>
            <a:ext cx="5398491" cy="2778085"/>
          </a:xfrm>
        </p:spPr>
        <p:txBody>
          <a:bodyPr/>
          <a:lstStyle/>
          <a:p>
            <a:pPr marL="457200" indent="-457200" algn="l">
              <a:lnSpc>
                <a:spcPct val="90000"/>
              </a:lnSpc>
              <a:buFontTx/>
              <a:buAutoNum type="alphaUcPeriod"/>
            </a:pPr>
            <a:r>
              <a:rPr lang="en-US" sz="2800" dirty="0">
                <a:solidFill>
                  <a:srgbClr val="A63212"/>
                </a:solidFill>
                <a:latin typeface="Arial" charset="0"/>
                <a:ea typeface="ＭＳ Ｐゴシック" charset="0"/>
              </a:rPr>
              <a:t>Screening assessment</a:t>
            </a:r>
          </a:p>
          <a:p>
            <a:pPr marL="457200" indent="-457200" algn="l">
              <a:lnSpc>
                <a:spcPct val="90000"/>
              </a:lnSpc>
              <a:buFontTx/>
              <a:buAutoNum type="alphaUcPeriod"/>
            </a:pPr>
            <a:r>
              <a:rPr lang="en-US" sz="2800" dirty="0">
                <a:solidFill>
                  <a:srgbClr val="A63212"/>
                </a:solidFill>
                <a:latin typeface="Arial" charset="0"/>
                <a:ea typeface="ＭＳ Ｐゴシック" charset="0"/>
              </a:rPr>
              <a:t>Diagnostic assessment</a:t>
            </a:r>
          </a:p>
          <a:p>
            <a:pPr marL="457200" indent="-457200" algn="l">
              <a:lnSpc>
                <a:spcPct val="90000"/>
              </a:lnSpc>
              <a:buFontTx/>
              <a:buAutoNum type="alphaUcPeriod"/>
            </a:pPr>
            <a:r>
              <a:rPr lang="en-US" sz="2800" dirty="0">
                <a:solidFill>
                  <a:srgbClr val="A63212"/>
                </a:solidFill>
                <a:latin typeface="Arial" charset="0"/>
                <a:ea typeface="ＭＳ Ｐゴシック" charset="0"/>
              </a:rPr>
              <a:t>Formative assessment</a:t>
            </a:r>
          </a:p>
          <a:p>
            <a:pPr marL="457200" indent="-457200" algn="l">
              <a:lnSpc>
                <a:spcPct val="90000"/>
              </a:lnSpc>
              <a:buFontTx/>
              <a:buAutoNum type="alphaUcPeriod"/>
            </a:pPr>
            <a:r>
              <a:rPr lang="en-US" sz="2800" dirty="0">
                <a:solidFill>
                  <a:srgbClr val="A63212"/>
                </a:solidFill>
                <a:latin typeface="Arial" charset="0"/>
                <a:ea typeface="ＭＳ Ｐゴシック" charset="0"/>
              </a:rPr>
              <a:t>Summative assessment</a:t>
            </a:r>
          </a:p>
          <a:p>
            <a:pPr marL="457200" indent="-457200">
              <a:lnSpc>
                <a:spcPct val="90000"/>
              </a:lnSpc>
            </a:pPr>
            <a:endParaRPr lang="en-US" sz="2400" dirty="0">
              <a:latin typeface="Arial" charset="0"/>
              <a:ea typeface="ＭＳ Ｐゴシック" charset="0"/>
            </a:endParaRPr>
          </a:p>
        </p:txBody>
      </p:sp>
    </p:spTree>
    <p:extLst>
      <p:ext uri="{BB962C8B-B14F-4D97-AF65-F5344CB8AC3E}">
        <p14:creationId xmlns:p14="http://schemas.microsoft.com/office/powerpoint/2010/main" val="9625974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152400"/>
            <a:ext cx="8382000" cy="1295400"/>
          </a:xfrm>
        </p:spPr>
        <p:txBody>
          <a:bodyPr/>
          <a:lstStyle/>
          <a:p>
            <a:pPr algn="ctr"/>
            <a:r>
              <a:rPr lang="en-US" sz="4000">
                <a:latin typeface="Copperplate Gothic Bold" charset="0"/>
              </a:rPr>
              <a:t>What types of Assessment Methods Can Be Used?</a:t>
            </a:r>
          </a:p>
        </p:txBody>
      </p:sp>
      <p:sp>
        <p:nvSpPr>
          <p:cNvPr id="23555" name="Text Box 3"/>
          <p:cNvSpPr txBox="1">
            <a:spLocks noChangeArrowheads="1"/>
          </p:cNvSpPr>
          <p:nvPr/>
        </p:nvSpPr>
        <p:spPr bwMode="auto">
          <a:xfrm>
            <a:off x="3352800" y="1524000"/>
            <a:ext cx="2057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eaLnBrk="1" hangingPunct="1"/>
            <a:endParaRPr lang="en-US" sz="1800">
              <a:latin typeface="Arial" charset="0"/>
            </a:endParaRPr>
          </a:p>
        </p:txBody>
      </p:sp>
      <p:sp>
        <p:nvSpPr>
          <p:cNvPr id="99332" name="Oval 4"/>
          <p:cNvSpPr>
            <a:spLocks noChangeArrowheads="1"/>
          </p:cNvSpPr>
          <p:nvPr/>
        </p:nvSpPr>
        <p:spPr bwMode="auto">
          <a:xfrm>
            <a:off x="762000" y="2590800"/>
            <a:ext cx="3352800" cy="1676400"/>
          </a:xfrm>
          <a:prstGeom prst="ellipse">
            <a:avLst/>
          </a:prstGeom>
          <a:solidFill>
            <a:schemeClr val="accent1"/>
          </a:solidFill>
          <a:ln w="12700" cap="sq">
            <a:solidFill>
              <a:schemeClr val="tx1"/>
            </a:solidFill>
            <a:round/>
            <a:headEnd type="none" w="sm" len="sm"/>
            <a:tailEnd type="none" w="sm" len="sm"/>
          </a:ln>
        </p:spPr>
        <p:txBody>
          <a:bodyPr wrap="none" anchor="ctr"/>
          <a:lstStyle/>
          <a:p>
            <a:pPr algn="ctr"/>
            <a:r>
              <a:rPr lang="en-US" dirty="0" smtClean="0">
                <a:latin typeface="Copperplate Gothic Bold" charset="0"/>
              </a:rPr>
              <a:t>Selected or CLOSED</a:t>
            </a:r>
          </a:p>
          <a:p>
            <a:r>
              <a:rPr lang="en-US" dirty="0" smtClean="0">
                <a:latin typeface="Copperplate Gothic Bold" charset="0"/>
              </a:rPr>
              <a:t>Response</a:t>
            </a:r>
            <a:endParaRPr lang="en-US" dirty="0">
              <a:latin typeface="Copperplate Gothic Bold" charset="0"/>
            </a:endParaRPr>
          </a:p>
        </p:txBody>
      </p:sp>
      <p:sp>
        <p:nvSpPr>
          <p:cNvPr id="99333" name="Oval 5"/>
          <p:cNvSpPr>
            <a:spLocks noChangeArrowheads="1"/>
          </p:cNvSpPr>
          <p:nvPr/>
        </p:nvSpPr>
        <p:spPr bwMode="auto">
          <a:xfrm>
            <a:off x="838200" y="4495800"/>
            <a:ext cx="3352800" cy="1676400"/>
          </a:xfrm>
          <a:prstGeom prst="ellipse">
            <a:avLst/>
          </a:prstGeom>
          <a:solidFill>
            <a:schemeClr val="accent1"/>
          </a:solidFill>
          <a:ln w="12700" cap="sq">
            <a:solidFill>
              <a:schemeClr val="tx1"/>
            </a:solidFill>
            <a:round/>
            <a:headEnd type="none" w="sm" len="sm"/>
            <a:tailEnd type="none" w="sm" len="sm"/>
          </a:ln>
        </p:spPr>
        <p:txBody>
          <a:bodyPr wrap="none" anchor="ctr"/>
          <a:lstStyle/>
          <a:p>
            <a:pPr algn="ctr"/>
            <a:r>
              <a:rPr lang="en-US" dirty="0">
                <a:latin typeface="Copperplate Gothic Bold" charset="0"/>
              </a:rPr>
              <a:t>Performance </a:t>
            </a:r>
          </a:p>
          <a:p>
            <a:pPr algn="ctr"/>
            <a:r>
              <a:rPr lang="en-US" dirty="0">
                <a:latin typeface="Copperplate Gothic Bold" charset="0"/>
              </a:rPr>
              <a:t>Assessments</a:t>
            </a:r>
          </a:p>
        </p:txBody>
      </p:sp>
      <p:sp>
        <p:nvSpPr>
          <p:cNvPr id="99334" name="Oval 6"/>
          <p:cNvSpPr>
            <a:spLocks noChangeArrowheads="1"/>
          </p:cNvSpPr>
          <p:nvPr/>
        </p:nvSpPr>
        <p:spPr bwMode="auto">
          <a:xfrm>
            <a:off x="4724400" y="2590800"/>
            <a:ext cx="3505200" cy="16764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dirty="0">
                <a:latin typeface="Copperplate Gothic Bold" charset="0"/>
              </a:rPr>
              <a:t>Extended Written</a:t>
            </a:r>
          </a:p>
          <a:p>
            <a:pPr algn="ctr"/>
            <a:r>
              <a:rPr lang="en-US" dirty="0" smtClean="0">
                <a:latin typeface="Copperplate Gothic Bold" charset="0"/>
              </a:rPr>
              <a:t>Or OPEN Response</a:t>
            </a:r>
            <a:endParaRPr lang="en-US" dirty="0">
              <a:latin typeface="Copperplate Gothic Bold" charset="0"/>
            </a:endParaRPr>
          </a:p>
        </p:txBody>
      </p:sp>
      <p:sp>
        <p:nvSpPr>
          <p:cNvPr id="99335" name="Oval 7"/>
          <p:cNvSpPr>
            <a:spLocks noChangeArrowheads="1"/>
          </p:cNvSpPr>
          <p:nvPr/>
        </p:nvSpPr>
        <p:spPr bwMode="auto">
          <a:xfrm>
            <a:off x="4800600" y="4495800"/>
            <a:ext cx="3429000" cy="1676400"/>
          </a:xfrm>
          <a:prstGeom prst="ellipse">
            <a:avLst/>
          </a:prstGeom>
          <a:solidFill>
            <a:schemeClr val="accent1"/>
          </a:solidFill>
          <a:ln w="12700" cap="sq">
            <a:solidFill>
              <a:schemeClr val="tx1"/>
            </a:solidFill>
            <a:round/>
            <a:headEnd type="none" w="sm" len="sm"/>
            <a:tailEnd type="none" w="sm" len="sm"/>
          </a:ln>
        </p:spPr>
        <p:txBody>
          <a:bodyPr wrap="none" anchor="ctr"/>
          <a:lstStyle/>
          <a:p>
            <a:pPr algn="ctr"/>
            <a:r>
              <a:rPr lang="en-US" dirty="0">
                <a:latin typeface="Copperplate Gothic Bold" charset="0"/>
              </a:rPr>
              <a:t>Personal</a:t>
            </a:r>
          </a:p>
          <a:p>
            <a:pPr algn="ctr"/>
            <a:r>
              <a:rPr lang="en-US" dirty="0" smtClean="0">
                <a:latin typeface="Copperplate Gothic Bold" charset="0"/>
              </a:rPr>
              <a:t>Communication</a:t>
            </a:r>
            <a:endParaRPr lang="en-US" dirty="0">
              <a:latin typeface="Copperplate Gothic Bold" charset="0"/>
            </a:endParaRPr>
          </a:p>
        </p:txBody>
      </p:sp>
      <p:sp>
        <p:nvSpPr>
          <p:cNvPr id="99336" name="Text Box 8"/>
          <p:cNvSpPr txBox="1">
            <a:spLocks noChangeArrowheads="1"/>
          </p:cNvSpPr>
          <p:nvPr/>
        </p:nvSpPr>
        <p:spPr bwMode="auto">
          <a:xfrm>
            <a:off x="1143000" y="1828800"/>
            <a:ext cx="6781800" cy="641350"/>
          </a:xfrm>
          <a:prstGeom prst="rect">
            <a:avLst/>
          </a:prstGeom>
          <a:noFill/>
          <a:ln w="12700" cap="sq">
            <a:noFill/>
            <a:miter lim="800000"/>
            <a:headEnd type="none" w="sm" len="sm"/>
            <a:tailEnd type="none" w="sm" len="sm"/>
          </a:ln>
          <a:effec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sz="3600" dirty="0" smtClean="0">
                <a:solidFill>
                  <a:srgbClr val="660066"/>
                </a:solidFill>
                <a:effectLst>
                  <a:outerShdw blurRad="38100" dist="38100" dir="2700000" algn="tl">
                    <a:srgbClr val="DDDDDD"/>
                  </a:outerShdw>
                </a:effectLst>
                <a:latin typeface="Copperplate Gothic Bold" charset="0"/>
              </a:rPr>
              <a:t>ASSESSMENT </a:t>
            </a:r>
            <a:r>
              <a:rPr lang="en-US" sz="3600" dirty="0">
                <a:solidFill>
                  <a:srgbClr val="660066"/>
                </a:solidFill>
                <a:effectLst>
                  <a:outerShdw blurRad="38100" dist="38100" dir="2700000" algn="tl">
                    <a:srgbClr val="DDDDDD"/>
                  </a:outerShdw>
                </a:effectLst>
                <a:latin typeface="Copperplate Gothic Bold" charset="0"/>
              </a:rPr>
              <a:t>METHODS</a:t>
            </a:r>
          </a:p>
        </p:txBody>
      </p:sp>
    </p:spTree>
    <p:extLst>
      <p:ext uri="{BB962C8B-B14F-4D97-AF65-F5344CB8AC3E}">
        <p14:creationId xmlns:p14="http://schemas.microsoft.com/office/powerpoint/2010/main" val="6499496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99332"/>
                                        </p:tgtEl>
                                        <p:attrNameLst>
                                          <p:attrName>style.visibility</p:attrName>
                                        </p:attrNameLst>
                                      </p:cBhvr>
                                      <p:to>
                                        <p:strVal val="visible"/>
                                      </p:to>
                                    </p:set>
                                    <p:animEffect transition="in" filter="diamond(in)">
                                      <p:cBhvr>
                                        <p:cTn id="7" dur="1000"/>
                                        <p:tgtEl>
                                          <p:spTgt spid="99332"/>
                                        </p:tgtEl>
                                      </p:cBhvr>
                                    </p:animEffect>
                                  </p:childTnLst>
                                </p:cTn>
                              </p:par>
                            </p:childTnLst>
                          </p:cTn>
                        </p:par>
                        <p:par>
                          <p:cTn id="8" fill="hold" nodeType="afterGroup">
                            <p:stCondLst>
                              <p:cond delay="1000"/>
                            </p:stCondLst>
                            <p:childTnLst>
                              <p:par>
                                <p:cTn id="9" presetID="8" presetClass="entr" presetSubtype="16" fill="hold" grpId="0" nodeType="afterEffect">
                                  <p:stCondLst>
                                    <p:cond delay="500"/>
                                  </p:stCondLst>
                                  <p:childTnLst>
                                    <p:set>
                                      <p:cBhvr>
                                        <p:cTn id="10" dur="1" fill="hold">
                                          <p:stCondLst>
                                            <p:cond delay="0"/>
                                          </p:stCondLst>
                                        </p:cTn>
                                        <p:tgtEl>
                                          <p:spTgt spid="99334"/>
                                        </p:tgtEl>
                                        <p:attrNameLst>
                                          <p:attrName>style.visibility</p:attrName>
                                        </p:attrNameLst>
                                      </p:cBhvr>
                                      <p:to>
                                        <p:strVal val="visible"/>
                                      </p:to>
                                    </p:set>
                                    <p:animEffect transition="in" filter="diamond(in)">
                                      <p:cBhvr>
                                        <p:cTn id="11" dur="1000"/>
                                        <p:tgtEl>
                                          <p:spTgt spid="99334"/>
                                        </p:tgtEl>
                                      </p:cBhvr>
                                    </p:animEffect>
                                  </p:childTnLst>
                                </p:cTn>
                              </p:par>
                            </p:childTnLst>
                          </p:cTn>
                        </p:par>
                        <p:par>
                          <p:cTn id="12" fill="hold" nodeType="afterGroup">
                            <p:stCondLst>
                              <p:cond delay="2500"/>
                            </p:stCondLst>
                            <p:childTnLst>
                              <p:par>
                                <p:cTn id="13" presetID="8" presetClass="entr" presetSubtype="16" fill="hold" grpId="0" nodeType="afterEffect">
                                  <p:stCondLst>
                                    <p:cond delay="500"/>
                                  </p:stCondLst>
                                  <p:childTnLst>
                                    <p:set>
                                      <p:cBhvr>
                                        <p:cTn id="14" dur="1" fill="hold">
                                          <p:stCondLst>
                                            <p:cond delay="0"/>
                                          </p:stCondLst>
                                        </p:cTn>
                                        <p:tgtEl>
                                          <p:spTgt spid="99333"/>
                                        </p:tgtEl>
                                        <p:attrNameLst>
                                          <p:attrName>style.visibility</p:attrName>
                                        </p:attrNameLst>
                                      </p:cBhvr>
                                      <p:to>
                                        <p:strVal val="visible"/>
                                      </p:to>
                                    </p:set>
                                    <p:animEffect transition="in" filter="diamond(in)">
                                      <p:cBhvr>
                                        <p:cTn id="15" dur="1000"/>
                                        <p:tgtEl>
                                          <p:spTgt spid="99333"/>
                                        </p:tgtEl>
                                      </p:cBhvr>
                                    </p:animEffect>
                                  </p:childTnLst>
                                </p:cTn>
                              </p:par>
                            </p:childTnLst>
                          </p:cTn>
                        </p:par>
                        <p:par>
                          <p:cTn id="16" fill="hold" nodeType="afterGroup">
                            <p:stCondLst>
                              <p:cond delay="4000"/>
                            </p:stCondLst>
                            <p:childTnLst>
                              <p:par>
                                <p:cTn id="17" presetID="8" presetClass="entr" presetSubtype="16" fill="hold" grpId="0" nodeType="afterEffect">
                                  <p:stCondLst>
                                    <p:cond delay="500"/>
                                  </p:stCondLst>
                                  <p:childTnLst>
                                    <p:set>
                                      <p:cBhvr>
                                        <p:cTn id="18" dur="1" fill="hold">
                                          <p:stCondLst>
                                            <p:cond delay="0"/>
                                          </p:stCondLst>
                                        </p:cTn>
                                        <p:tgtEl>
                                          <p:spTgt spid="99335"/>
                                        </p:tgtEl>
                                        <p:attrNameLst>
                                          <p:attrName>style.visibility</p:attrName>
                                        </p:attrNameLst>
                                      </p:cBhvr>
                                      <p:to>
                                        <p:strVal val="visible"/>
                                      </p:to>
                                    </p:set>
                                    <p:animEffect transition="in" filter="diamond(in)">
                                      <p:cBhvr>
                                        <p:cTn id="19" dur="1000"/>
                                        <p:tgtEl>
                                          <p:spTgt spid="993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2" grpId="0" animBg="1"/>
      <p:bldP spid="99333" grpId="0" animBg="1"/>
      <p:bldP spid="99334" grpId="0" animBg="1"/>
      <p:bldP spid="9933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152400"/>
            <a:ext cx="8382000" cy="1295400"/>
          </a:xfrm>
        </p:spPr>
        <p:txBody>
          <a:bodyPr/>
          <a:lstStyle/>
          <a:p>
            <a:pPr algn="ctr"/>
            <a:r>
              <a:rPr lang="en-US" sz="4000">
                <a:latin typeface="Copperplate Gothic Bold" charset="0"/>
              </a:rPr>
              <a:t>What types of Assessment Methods Can Be Used?</a:t>
            </a:r>
          </a:p>
        </p:txBody>
      </p:sp>
      <p:sp>
        <p:nvSpPr>
          <p:cNvPr id="24579" name="Text Box 3"/>
          <p:cNvSpPr txBox="1">
            <a:spLocks noChangeArrowheads="1"/>
          </p:cNvSpPr>
          <p:nvPr/>
        </p:nvSpPr>
        <p:spPr bwMode="auto">
          <a:xfrm>
            <a:off x="3352800" y="1524000"/>
            <a:ext cx="2057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eaLnBrk="1" hangingPunct="1"/>
            <a:endParaRPr lang="en-US" sz="1800">
              <a:latin typeface="Arial" charset="0"/>
            </a:endParaRPr>
          </a:p>
        </p:txBody>
      </p:sp>
      <p:sp>
        <p:nvSpPr>
          <p:cNvPr id="24580" name="Oval 4"/>
          <p:cNvSpPr>
            <a:spLocks noChangeArrowheads="1"/>
          </p:cNvSpPr>
          <p:nvPr/>
        </p:nvSpPr>
        <p:spPr bwMode="auto">
          <a:xfrm>
            <a:off x="762000" y="2590800"/>
            <a:ext cx="3352800" cy="1676400"/>
          </a:xfrm>
          <a:prstGeom prst="ellipse">
            <a:avLst/>
          </a:prstGeom>
          <a:solidFill>
            <a:schemeClr val="accent1"/>
          </a:solidFill>
          <a:ln w="12700" cap="sq">
            <a:solidFill>
              <a:schemeClr val="tx1"/>
            </a:solidFill>
            <a:round/>
            <a:headEnd type="none" w="sm" len="sm"/>
            <a:tailEnd type="none" w="sm" len="sm"/>
          </a:ln>
        </p:spPr>
        <p:txBody>
          <a:bodyPr wrap="none" anchor="ctr"/>
          <a:lstStyle/>
          <a:p>
            <a:pPr algn="ctr"/>
            <a:r>
              <a:rPr lang="en-US" dirty="0" smtClean="0">
                <a:latin typeface="Copperplate Gothic Bold" charset="0"/>
              </a:rPr>
              <a:t>Selected</a:t>
            </a:r>
            <a:endParaRPr lang="en-US" dirty="0">
              <a:latin typeface="Copperplate Gothic Bold" charset="0"/>
            </a:endParaRPr>
          </a:p>
          <a:p>
            <a:r>
              <a:rPr lang="en-US" dirty="0">
                <a:latin typeface="Copperplate Gothic Bold" charset="0"/>
              </a:rPr>
              <a:t>Response</a:t>
            </a:r>
          </a:p>
        </p:txBody>
      </p:sp>
      <p:sp>
        <p:nvSpPr>
          <p:cNvPr id="102408" name="Text Box 8"/>
          <p:cNvSpPr txBox="1">
            <a:spLocks noChangeArrowheads="1"/>
          </p:cNvSpPr>
          <p:nvPr/>
        </p:nvSpPr>
        <p:spPr bwMode="auto">
          <a:xfrm>
            <a:off x="1143000" y="1828800"/>
            <a:ext cx="6781800" cy="1200329"/>
          </a:xfrm>
          <a:prstGeom prst="rect">
            <a:avLst/>
          </a:prstGeom>
          <a:noFill/>
          <a:ln w="12700" cap="sq">
            <a:noFill/>
            <a:miter lim="800000"/>
            <a:headEnd type="none" w="sm" len="sm"/>
            <a:tailEnd type="none" w="sm" len="sm"/>
          </a:ln>
          <a:effec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spcBef>
                <a:spcPct val="50000"/>
              </a:spcBef>
            </a:pPr>
            <a:r>
              <a:rPr lang="en-US" sz="3600" dirty="0" smtClean="0">
                <a:solidFill>
                  <a:srgbClr val="660066"/>
                </a:solidFill>
                <a:effectLst>
                  <a:outerShdw blurRad="38100" dist="38100" dir="2700000" algn="tl">
                    <a:srgbClr val="DDDDDD"/>
                  </a:outerShdw>
                </a:effectLst>
                <a:latin typeface="Copperplate Gothic Bold" charset="0"/>
              </a:rPr>
              <a:t>CLOSED ASSESSMENT </a:t>
            </a:r>
            <a:r>
              <a:rPr lang="en-US" sz="3600" dirty="0">
                <a:solidFill>
                  <a:srgbClr val="660066"/>
                </a:solidFill>
                <a:effectLst>
                  <a:outerShdw blurRad="38100" dist="38100" dir="2700000" algn="tl">
                    <a:srgbClr val="DDDDDD"/>
                  </a:outerShdw>
                </a:effectLst>
                <a:latin typeface="Copperplate Gothic Bold" charset="0"/>
              </a:rPr>
              <a:t>METHODS</a:t>
            </a:r>
          </a:p>
        </p:txBody>
      </p:sp>
      <p:sp>
        <p:nvSpPr>
          <p:cNvPr id="102410" name="Oval 10"/>
          <p:cNvSpPr>
            <a:spLocks noChangeArrowheads="1"/>
          </p:cNvSpPr>
          <p:nvPr/>
        </p:nvSpPr>
        <p:spPr bwMode="auto">
          <a:xfrm>
            <a:off x="4267200" y="3200400"/>
            <a:ext cx="3276600" cy="2209800"/>
          </a:xfrm>
          <a:prstGeom prst="ellipse">
            <a:avLst/>
          </a:prstGeom>
          <a:solidFill>
            <a:schemeClr val="accent1"/>
          </a:solidFill>
          <a:ln w="12700" cap="sq">
            <a:solidFill>
              <a:schemeClr val="tx1"/>
            </a:solidFill>
            <a:round/>
            <a:headEnd type="none" w="sm" len="sm"/>
            <a:tailEnd type="none" w="sm" len="sm"/>
          </a:ln>
        </p:spPr>
        <p:txBody>
          <a:bodyPr wrap="none" anchor="ctr"/>
          <a:lstStyle/>
          <a:p>
            <a:pPr>
              <a:spcBef>
                <a:spcPct val="50000"/>
              </a:spcBef>
            </a:pPr>
            <a:r>
              <a:rPr lang="en-US" sz="2000" b="1" dirty="0">
                <a:latin typeface="Arial Narrow" charset="0"/>
              </a:rPr>
              <a:t>Students select </a:t>
            </a:r>
          </a:p>
          <a:p>
            <a:pPr>
              <a:spcBef>
                <a:spcPct val="50000"/>
              </a:spcBef>
            </a:pPr>
            <a:r>
              <a:rPr lang="en-US" sz="2000" b="1" dirty="0">
                <a:latin typeface="Arial Narrow" charset="0"/>
              </a:rPr>
              <a:t>the correct/best </a:t>
            </a:r>
          </a:p>
          <a:p>
            <a:pPr>
              <a:spcBef>
                <a:spcPct val="50000"/>
              </a:spcBef>
            </a:pPr>
            <a:r>
              <a:rPr lang="en-US" sz="2000" b="1" dirty="0">
                <a:latin typeface="Arial Narrow" charset="0"/>
              </a:rPr>
              <a:t>response from </a:t>
            </a:r>
          </a:p>
          <a:p>
            <a:pPr algn="ctr">
              <a:spcBef>
                <a:spcPct val="50000"/>
              </a:spcBef>
            </a:pPr>
            <a:r>
              <a:rPr lang="en-US" sz="2000" b="1" dirty="0">
                <a:latin typeface="Arial Narrow" charset="0"/>
              </a:rPr>
              <a:t>a list provided</a:t>
            </a:r>
          </a:p>
        </p:txBody>
      </p:sp>
      <p:sp>
        <p:nvSpPr>
          <p:cNvPr id="102411" name="Line 11"/>
          <p:cNvSpPr>
            <a:spLocks noChangeShapeType="1"/>
          </p:cNvSpPr>
          <p:nvPr/>
        </p:nvSpPr>
        <p:spPr bwMode="auto">
          <a:xfrm>
            <a:off x="3962400" y="3810000"/>
            <a:ext cx="838200" cy="381000"/>
          </a:xfrm>
          <a:prstGeom prst="line">
            <a:avLst/>
          </a:prstGeom>
          <a:noFill/>
          <a:ln w="762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02412" name="Oval 12"/>
          <p:cNvSpPr>
            <a:spLocks noChangeArrowheads="1"/>
          </p:cNvSpPr>
          <p:nvPr/>
        </p:nvSpPr>
        <p:spPr bwMode="auto">
          <a:xfrm>
            <a:off x="990600" y="5486400"/>
            <a:ext cx="5334000" cy="9906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sz="1800" b="1">
                <a:latin typeface="Arial Narrow" charset="0"/>
              </a:rPr>
              <a:t>Multiple choice, true/false, matching,</a:t>
            </a:r>
          </a:p>
          <a:p>
            <a:r>
              <a:rPr lang="en-US" sz="1800" b="1">
                <a:latin typeface="Arial Narrow" charset="0"/>
              </a:rPr>
              <a:t>short answer, fill-in questions</a:t>
            </a:r>
          </a:p>
        </p:txBody>
      </p:sp>
      <p:sp>
        <p:nvSpPr>
          <p:cNvPr id="102413" name="Line 13"/>
          <p:cNvSpPr>
            <a:spLocks noChangeShapeType="1"/>
          </p:cNvSpPr>
          <p:nvPr/>
        </p:nvSpPr>
        <p:spPr bwMode="auto">
          <a:xfrm flipH="1">
            <a:off x="5410200" y="5410200"/>
            <a:ext cx="381000" cy="457200"/>
          </a:xfrm>
          <a:prstGeom prst="line">
            <a:avLst/>
          </a:prstGeom>
          <a:noFill/>
          <a:ln w="762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Tree>
    <p:extLst>
      <p:ext uri="{BB962C8B-B14F-4D97-AF65-F5344CB8AC3E}">
        <p14:creationId xmlns:p14="http://schemas.microsoft.com/office/powerpoint/2010/main" val="6416663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2411"/>
                                        </p:tgtEl>
                                        <p:attrNameLst>
                                          <p:attrName>style.visibility</p:attrName>
                                        </p:attrNameLst>
                                      </p:cBhvr>
                                      <p:to>
                                        <p:strVal val="visible"/>
                                      </p:to>
                                    </p:set>
                                    <p:animEffect transition="in" filter="wipe(up)">
                                      <p:cBhvr>
                                        <p:cTn id="7" dur="500"/>
                                        <p:tgtEl>
                                          <p:spTgt spid="102411"/>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102410"/>
                                        </p:tgtEl>
                                        <p:attrNameLst>
                                          <p:attrName>style.visibility</p:attrName>
                                        </p:attrNameLst>
                                      </p:cBhvr>
                                      <p:to>
                                        <p:strVal val="visible"/>
                                      </p:to>
                                    </p:set>
                                    <p:animEffect transition="in" filter="diamond(in)">
                                      <p:cBhvr>
                                        <p:cTn id="10" dur="1000"/>
                                        <p:tgtEl>
                                          <p:spTgt spid="10241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102413"/>
                                        </p:tgtEl>
                                        <p:attrNameLst>
                                          <p:attrName>style.visibility</p:attrName>
                                        </p:attrNameLst>
                                      </p:cBhvr>
                                      <p:to>
                                        <p:strVal val="visible"/>
                                      </p:to>
                                    </p:set>
                                    <p:animEffect transition="in" filter="wipe(up)">
                                      <p:cBhvr>
                                        <p:cTn id="15" dur="500"/>
                                        <p:tgtEl>
                                          <p:spTgt spid="102413"/>
                                        </p:tgtEl>
                                      </p:cBhvr>
                                    </p:animEffect>
                                  </p:childTnLst>
                                </p:cTn>
                              </p:par>
                              <p:par>
                                <p:cTn id="16" presetID="8" presetClass="entr" presetSubtype="16" fill="hold" grpId="0" nodeType="withEffect">
                                  <p:stCondLst>
                                    <p:cond delay="0"/>
                                  </p:stCondLst>
                                  <p:childTnLst>
                                    <p:set>
                                      <p:cBhvr>
                                        <p:cTn id="17" dur="1" fill="hold">
                                          <p:stCondLst>
                                            <p:cond delay="0"/>
                                          </p:stCondLst>
                                        </p:cTn>
                                        <p:tgtEl>
                                          <p:spTgt spid="102412"/>
                                        </p:tgtEl>
                                        <p:attrNameLst>
                                          <p:attrName>style.visibility</p:attrName>
                                        </p:attrNameLst>
                                      </p:cBhvr>
                                      <p:to>
                                        <p:strVal val="visible"/>
                                      </p:to>
                                    </p:set>
                                    <p:animEffect transition="in" filter="diamond(in)">
                                      <p:cBhvr>
                                        <p:cTn id="18" dur="1000"/>
                                        <p:tgtEl>
                                          <p:spTgt spid="102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10" grpId="0" animBg="1"/>
      <p:bldP spid="102411" grpId="0" animBg="1"/>
      <p:bldP spid="102412" grpId="0" animBg="1"/>
      <p:bldP spid="10241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152400"/>
            <a:ext cx="8382000" cy="1295400"/>
          </a:xfrm>
        </p:spPr>
        <p:txBody>
          <a:bodyPr/>
          <a:lstStyle/>
          <a:p>
            <a:pPr algn="ctr"/>
            <a:r>
              <a:rPr lang="en-US" sz="4000">
                <a:latin typeface="Copperplate Gothic Bold" charset="0"/>
              </a:rPr>
              <a:t>What types of Assessment Methods Can Be Used?</a:t>
            </a:r>
          </a:p>
        </p:txBody>
      </p:sp>
      <p:sp>
        <p:nvSpPr>
          <p:cNvPr id="25603" name="Text Box 3"/>
          <p:cNvSpPr txBox="1">
            <a:spLocks noChangeArrowheads="1"/>
          </p:cNvSpPr>
          <p:nvPr/>
        </p:nvSpPr>
        <p:spPr bwMode="auto">
          <a:xfrm>
            <a:off x="3352800" y="1524000"/>
            <a:ext cx="2057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eaLnBrk="1" hangingPunct="1"/>
            <a:endParaRPr lang="en-US" sz="1800">
              <a:latin typeface="Arial" charset="0"/>
            </a:endParaRPr>
          </a:p>
        </p:txBody>
      </p:sp>
      <p:sp>
        <p:nvSpPr>
          <p:cNvPr id="25604" name="Oval 6"/>
          <p:cNvSpPr>
            <a:spLocks noChangeArrowheads="1"/>
          </p:cNvSpPr>
          <p:nvPr/>
        </p:nvSpPr>
        <p:spPr bwMode="auto">
          <a:xfrm>
            <a:off x="4724400" y="2590800"/>
            <a:ext cx="3505200" cy="16764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a:latin typeface="Copperplate Gothic Bold" charset="0"/>
              </a:rPr>
              <a:t>Extended Written</a:t>
            </a:r>
          </a:p>
          <a:p>
            <a:r>
              <a:rPr lang="en-US">
                <a:latin typeface="Copperplate Gothic Bold" charset="0"/>
              </a:rPr>
              <a:t>Response</a:t>
            </a:r>
          </a:p>
        </p:txBody>
      </p:sp>
      <p:sp>
        <p:nvSpPr>
          <p:cNvPr id="104456" name="Text Box 8"/>
          <p:cNvSpPr txBox="1">
            <a:spLocks noChangeArrowheads="1"/>
          </p:cNvSpPr>
          <p:nvPr/>
        </p:nvSpPr>
        <p:spPr bwMode="auto">
          <a:xfrm>
            <a:off x="1143000" y="1828800"/>
            <a:ext cx="6781800" cy="1200329"/>
          </a:xfrm>
          <a:prstGeom prst="rect">
            <a:avLst/>
          </a:prstGeom>
          <a:noFill/>
          <a:ln w="12700" cap="sq">
            <a:noFill/>
            <a:miter lim="800000"/>
            <a:headEnd type="none" w="sm" len="sm"/>
            <a:tailEnd type="none" w="sm" len="sm"/>
          </a:ln>
          <a:effec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spcBef>
                <a:spcPct val="50000"/>
              </a:spcBef>
            </a:pPr>
            <a:r>
              <a:rPr lang="en-US" sz="3600" dirty="0" smtClean="0">
                <a:solidFill>
                  <a:srgbClr val="660066"/>
                </a:solidFill>
                <a:effectLst>
                  <a:outerShdw blurRad="38100" dist="38100" dir="2700000" algn="tl">
                    <a:srgbClr val="DDDDDD"/>
                  </a:outerShdw>
                </a:effectLst>
                <a:latin typeface="Copperplate Gothic Bold" charset="0"/>
              </a:rPr>
              <a:t>OPEN ASSESSMENT </a:t>
            </a:r>
            <a:r>
              <a:rPr lang="en-US" sz="3600" dirty="0">
                <a:solidFill>
                  <a:srgbClr val="660066"/>
                </a:solidFill>
                <a:effectLst>
                  <a:outerShdw blurRad="38100" dist="38100" dir="2700000" algn="tl">
                    <a:srgbClr val="DDDDDD"/>
                  </a:outerShdw>
                </a:effectLst>
                <a:latin typeface="Copperplate Gothic Bold" charset="0"/>
              </a:rPr>
              <a:t>METHODS</a:t>
            </a:r>
          </a:p>
        </p:txBody>
      </p:sp>
      <p:sp>
        <p:nvSpPr>
          <p:cNvPr id="104457" name="Oval 9"/>
          <p:cNvSpPr>
            <a:spLocks noChangeArrowheads="1"/>
          </p:cNvSpPr>
          <p:nvPr/>
        </p:nvSpPr>
        <p:spPr bwMode="auto">
          <a:xfrm>
            <a:off x="1066800" y="3581400"/>
            <a:ext cx="3733800" cy="18288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sz="2000" b="1">
                <a:latin typeface="Arial Narrow" charset="0"/>
              </a:rPr>
              <a:t>Students construct a written </a:t>
            </a:r>
          </a:p>
          <a:p>
            <a:r>
              <a:rPr lang="en-US" sz="2000" b="1">
                <a:latin typeface="Arial Narrow" charset="0"/>
              </a:rPr>
              <a:t>answer in response </a:t>
            </a:r>
          </a:p>
          <a:p>
            <a:r>
              <a:rPr lang="en-US" sz="2000" b="1">
                <a:latin typeface="Arial Narrow" charset="0"/>
              </a:rPr>
              <a:t>to a question or task</a:t>
            </a:r>
          </a:p>
        </p:txBody>
      </p:sp>
      <p:sp>
        <p:nvSpPr>
          <p:cNvPr id="104458" name="Oval 10"/>
          <p:cNvSpPr>
            <a:spLocks noChangeArrowheads="1"/>
          </p:cNvSpPr>
          <p:nvPr/>
        </p:nvSpPr>
        <p:spPr bwMode="auto">
          <a:xfrm>
            <a:off x="2209800" y="5562600"/>
            <a:ext cx="6172200" cy="9906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sz="1800" b="1">
                <a:latin typeface="Arial Narrow" charset="0"/>
              </a:rPr>
              <a:t>Compare ……  Analyze……  Interpret….</a:t>
            </a:r>
          </a:p>
          <a:p>
            <a:r>
              <a:rPr lang="en-US" sz="1800" b="1">
                <a:latin typeface="Arial Narrow" charset="0"/>
              </a:rPr>
              <a:t>Solve a problem and explain work…  Describe in detail…</a:t>
            </a:r>
          </a:p>
        </p:txBody>
      </p:sp>
      <p:sp>
        <p:nvSpPr>
          <p:cNvPr id="104459" name="Line 11"/>
          <p:cNvSpPr>
            <a:spLocks noChangeShapeType="1"/>
          </p:cNvSpPr>
          <p:nvPr/>
        </p:nvSpPr>
        <p:spPr bwMode="auto">
          <a:xfrm flipH="1">
            <a:off x="4495800" y="3962400"/>
            <a:ext cx="609600" cy="228600"/>
          </a:xfrm>
          <a:prstGeom prst="line">
            <a:avLst/>
          </a:prstGeom>
          <a:noFill/>
          <a:ln w="762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04460" name="Line 12"/>
          <p:cNvSpPr>
            <a:spLocks noChangeShapeType="1"/>
          </p:cNvSpPr>
          <p:nvPr/>
        </p:nvSpPr>
        <p:spPr bwMode="auto">
          <a:xfrm>
            <a:off x="4267200" y="5181600"/>
            <a:ext cx="228600" cy="533400"/>
          </a:xfrm>
          <a:prstGeom prst="line">
            <a:avLst/>
          </a:prstGeom>
          <a:noFill/>
          <a:ln w="762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Tree>
    <p:extLst>
      <p:ext uri="{BB962C8B-B14F-4D97-AF65-F5344CB8AC3E}">
        <p14:creationId xmlns:p14="http://schemas.microsoft.com/office/powerpoint/2010/main" val="10090679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04459"/>
                                        </p:tgtEl>
                                        <p:attrNameLst>
                                          <p:attrName>style.visibility</p:attrName>
                                        </p:attrNameLst>
                                      </p:cBhvr>
                                      <p:to>
                                        <p:strVal val="visible"/>
                                      </p:to>
                                    </p:set>
                                    <p:animEffect transition="in" filter="wipe(right)">
                                      <p:cBhvr>
                                        <p:cTn id="7" dur="500"/>
                                        <p:tgtEl>
                                          <p:spTgt spid="104459"/>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104457"/>
                                        </p:tgtEl>
                                        <p:attrNameLst>
                                          <p:attrName>style.visibility</p:attrName>
                                        </p:attrNameLst>
                                      </p:cBhvr>
                                      <p:to>
                                        <p:strVal val="visible"/>
                                      </p:to>
                                    </p:set>
                                    <p:animEffect transition="in" filter="diamond(in)">
                                      <p:cBhvr>
                                        <p:cTn id="10" dur="1000"/>
                                        <p:tgtEl>
                                          <p:spTgt spid="10445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104460"/>
                                        </p:tgtEl>
                                        <p:attrNameLst>
                                          <p:attrName>style.visibility</p:attrName>
                                        </p:attrNameLst>
                                      </p:cBhvr>
                                      <p:to>
                                        <p:strVal val="visible"/>
                                      </p:to>
                                    </p:set>
                                    <p:animEffect transition="in" filter="wipe(up)">
                                      <p:cBhvr>
                                        <p:cTn id="15" dur="500"/>
                                        <p:tgtEl>
                                          <p:spTgt spid="104460"/>
                                        </p:tgtEl>
                                      </p:cBhvr>
                                    </p:animEffect>
                                  </p:childTnLst>
                                </p:cTn>
                              </p:par>
                              <p:par>
                                <p:cTn id="16" presetID="8" presetClass="entr" presetSubtype="16" fill="hold" grpId="0" nodeType="withEffect">
                                  <p:stCondLst>
                                    <p:cond delay="0"/>
                                  </p:stCondLst>
                                  <p:childTnLst>
                                    <p:set>
                                      <p:cBhvr>
                                        <p:cTn id="17" dur="1" fill="hold">
                                          <p:stCondLst>
                                            <p:cond delay="0"/>
                                          </p:stCondLst>
                                        </p:cTn>
                                        <p:tgtEl>
                                          <p:spTgt spid="104458"/>
                                        </p:tgtEl>
                                        <p:attrNameLst>
                                          <p:attrName>style.visibility</p:attrName>
                                        </p:attrNameLst>
                                      </p:cBhvr>
                                      <p:to>
                                        <p:strVal val="visible"/>
                                      </p:to>
                                    </p:set>
                                    <p:animEffect transition="in" filter="diamond(in)">
                                      <p:cBhvr>
                                        <p:cTn id="18" dur="1000"/>
                                        <p:tgtEl>
                                          <p:spTgt spid="104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7" grpId="0" animBg="1"/>
      <p:bldP spid="104458" grpId="0" animBg="1"/>
      <p:bldP spid="104459" grpId="0" animBg="1"/>
      <p:bldP spid="10446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457200" y="274638"/>
            <a:ext cx="8229600" cy="1020762"/>
          </a:xfrm>
        </p:spPr>
        <p:txBody>
          <a:bodyPr/>
          <a:lstStyle/>
          <a:p>
            <a:pPr eaLnBrk="1" hangingPunct="1"/>
            <a:r>
              <a:rPr lang="en-US" sz="3600" dirty="0" smtClean="0">
                <a:solidFill>
                  <a:srgbClr val="660066"/>
                </a:solidFill>
                <a:latin typeface="Arial" charset="0"/>
              </a:rPr>
              <a:t>Norms for Math Endorsement Classes</a:t>
            </a:r>
            <a:endParaRPr lang="en-US" sz="3600" dirty="0">
              <a:solidFill>
                <a:srgbClr val="660066"/>
              </a:solidFill>
              <a:latin typeface="Arial" charset="0"/>
            </a:endParaRPr>
          </a:p>
        </p:txBody>
      </p:sp>
      <p:sp>
        <p:nvSpPr>
          <p:cNvPr id="58371" name="Content Placeholder 2"/>
          <p:cNvSpPr>
            <a:spLocks noGrp="1"/>
          </p:cNvSpPr>
          <p:nvPr>
            <p:ph idx="1"/>
          </p:nvPr>
        </p:nvSpPr>
        <p:spPr>
          <a:xfrm>
            <a:off x="457200" y="1143000"/>
            <a:ext cx="8229600" cy="4983163"/>
          </a:xfrm>
        </p:spPr>
        <p:txBody>
          <a:bodyPr>
            <a:normAutofit/>
          </a:bodyPr>
          <a:lstStyle/>
          <a:p>
            <a:pPr eaLnBrk="1" hangingPunct="1">
              <a:buFont typeface="Wingdings" charset="2"/>
              <a:buChar char="Ø"/>
            </a:pPr>
            <a:r>
              <a:rPr lang="en-US" sz="3000" dirty="0" smtClean="0">
                <a:latin typeface="Arial" charset="0"/>
              </a:rPr>
              <a:t>Be respectful </a:t>
            </a:r>
            <a:r>
              <a:rPr lang="en-US" sz="2000" dirty="0" smtClean="0">
                <a:latin typeface="Arial" charset="0"/>
              </a:rPr>
              <a:t>of other participants and of the facilitators</a:t>
            </a:r>
          </a:p>
          <a:p>
            <a:pPr eaLnBrk="1" hangingPunct="1">
              <a:buFont typeface="Wingdings" charset="2"/>
              <a:buChar char="Ø"/>
            </a:pPr>
            <a:r>
              <a:rPr lang="en-US" sz="3000" dirty="0" smtClean="0">
                <a:latin typeface="Arial" charset="0"/>
              </a:rPr>
              <a:t>Use technology appropriately </a:t>
            </a:r>
            <a:endParaRPr lang="en-US" sz="2000" dirty="0">
              <a:latin typeface="Arial" charset="0"/>
            </a:endParaRPr>
          </a:p>
          <a:p>
            <a:pPr marL="0" indent="0" eaLnBrk="1" hangingPunct="1">
              <a:buNone/>
            </a:pPr>
            <a:r>
              <a:rPr lang="en-US" sz="2000" dirty="0" smtClean="0">
                <a:latin typeface="Arial" charset="0"/>
              </a:rPr>
              <a:t>	i.e. taking notes = appropriate </a:t>
            </a:r>
          </a:p>
          <a:p>
            <a:pPr marL="0" indent="0" eaLnBrk="1" hangingPunct="1">
              <a:buNone/>
            </a:pPr>
            <a:r>
              <a:rPr lang="en-US" sz="2000" dirty="0">
                <a:latin typeface="Arial" charset="0"/>
              </a:rPr>
              <a:t>	</a:t>
            </a:r>
            <a:r>
              <a:rPr lang="en-US" sz="2000" dirty="0" smtClean="0">
                <a:latin typeface="Arial" charset="0"/>
              </a:rPr>
              <a:t>online shopping or Facebook = inappropriate </a:t>
            </a:r>
          </a:p>
          <a:p>
            <a:pPr marL="329184" lvl="1" indent="0" eaLnBrk="1" hangingPunct="1">
              <a:buNone/>
            </a:pPr>
            <a:r>
              <a:rPr lang="en-US" sz="2400" dirty="0" smtClean="0">
                <a:latin typeface="Arial" charset="0"/>
              </a:rPr>
              <a:t>- please mute cell phones</a:t>
            </a:r>
          </a:p>
          <a:p>
            <a:pPr eaLnBrk="1" hangingPunct="1">
              <a:buFont typeface="Wingdings" charset="2"/>
              <a:buChar char="Ø"/>
            </a:pPr>
            <a:r>
              <a:rPr lang="en-US" sz="3000" dirty="0" smtClean="0">
                <a:latin typeface="Arial" charset="0"/>
              </a:rPr>
              <a:t>Be on time for class</a:t>
            </a:r>
          </a:p>
          <a:p>
            <a:pPr eaLnBrk="1" hangingPunct="1">
              <a:buFont typeface="Wingdings" charset="2"/>
              <a:buChar char="Ø"/>
            </a:pPr>
            <a:r>
              <a:rPr lang="en-US" sz="3000" dirty="0" smtClean="0">
                <a:latin typeface="Arial" charset="0"/>
              </a:rPr>
              <a:t>Avoid sidebar conversations</a:t>
            </a:r>
          </a:p>
          <a:p>
            <a:pPr eaLnBrk="1" hangingPunct="1">
              <a:buFont typeface="Wingdings" charset="2"/>
              <a:buChar char="Ø"/>
            </a:pPr>
            <a:r>
              <a:rPr lang="en-US" sz="3000" dirty="0" smtClean="0">
                <a:latin typeface="Arial" charset="0"/>
              </a:rPr>
              <a:t>Participate </a:t>
            </a:r>
            <a:r>
              <a:rPr lang="en-US" sz="2000" dirty="0" smtClean="0">
                <a:latin typeface="Arial" charset="0"/>
              </a:rPr>
              <a:t>No outside work</a:t>
            </a:r>
          </a:p>
          <a:p>
            <a:pPr eaLnBrk="1" hangingPunct="1">
              <a:buFont typeface="Wingdings" charset="2"/>
              <a:buChar char="Ø"/>
            </a:pPr>
            <a:r>
              <a:rPr lang="en-US" sz="3000" dirty="0" smtClean="0">
                <a:latin typeface="Arial" charset="0"/>
              </a:rPr>
              <a:t>A</a:t>
            </a:r>
            <a:r>
              <a:rPr lang="en-US" dirty="0" smtClean="0">
                <a:latin typeface="Arial" charset="0"/>
              </a:rPr>
              <a:t>ny others?</a:t>
            </a:r>
            <a:endParaRPr lang="en-US" dirty="0">
              <a:latin typeface="Arial" charset="0"/>
            </a:endParaRPr>
          </a:p>
        </p:txBody>
      </p:sp>
    </p:spTree>
    <p:extLst>
      <p:ext uri="{BB962C8B-B14F-4D97-AF65-F5344CB8AC3E}">
        <p14:creationId xmlns:p14="http://schemas.microsoft.com/office/powerpoint/2010/main" val="1647993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152400"/>
            <a:ext cx="8382000" cy="1295400"/>
          </a:xfrm>
        </p:spPr>
        <p:txBody>
          <a:bodyPr/>
          <a:lstStyle/>
          <a:p>
            <a:pPr algn="ctr"/>
            <a:r>
              <a:rPr lang="en-US" sz="4000">
                <a:latin typeface="Copperplate Gothic Bold" charset="0"/>
              </a:rPr>
              <a:t>What types of Assessment Methods Can Be Used?</a:t>
            </a:r>
          </a:p>
        </p:txBody>
      </p:sp>
      <p:sp>
        <p:nvSpPr>
          <p:cNvPr id="26627" name="Text Box 3"/>
          <p:cNvSpPr txBox="1">
            <a:spLocks noChangeArrowheads="1"/>
          </p:cNvSpPr>
          <p:nvPr/>
        </p:nvSpPr>
        <p:spPr bwMode="auto">
          <a:xfrm>
            <a:off x="3352800" y="1524000"/>
            <a:ext cx="2057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eaLnBrk="1" hangingPunct="1"/>
            <a:endParaRPr lang="en-US" sz="1800">
              <a:latin typeface="Arial" charset="0"/>
            </a:endParaRPr>
          </a:p>
        </p:txBody>
      </p:sp>
      <p:sp>
        <p:nvSpPr>
          <p:cNvPr id="26628" name="Oval 5"/>
          <p:cNvSpPr>
            <a:spLocks noChangeArrowheads="1"/>
          </p:cNvSpPr>
          <p:nvPr/>
        </p:nvSpPr>
        <p:spPr bwMode="auto">
          <a:xfrm>
            <a:off x="838200" y="4495800"/>
            <a:ext cx="3352800" cy="16764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a:latin typeface="Copperplate Gothic Bold" charset="0"/>
              </a:rPr>
              <a:t>Performance </a:t>
            </a:r>
          </a:p>
          <a:p>
            <a:r>
              <a:rPr lang="en-US">
                <a:latin typeface="Copperplate Gothic Bold" charset="0"/>
              </a:rPr>
              <a:t>Assessments</a:t>
            </a:r>
          </a:p>
        </p:txBody>
      </p:sp>
      <p:sp>
        <p:nvSpPr>
          <p:cNvPr id="106504" name="Text Box 8"/>
          <p:cNvSpPr txBox="1">
            <a:spLocks noChangeArrowheads="1"/>
          </p:cNvSpPr>
          <p:nvPr/>
        </p:nvSpPr>
        <p:spPr bwMode="auto">
          <a:xfrm>
            <a:off x="457200" y="1447800"/>
            <a:ext cx="8097394" cy="1200329"/>
          </a:xfrm>
          <a:prstGeom prst="rect">
            <a:avLst/>
          </a:prstGeom>
          <a:noFill/>
          <a:ln w="12700" cap="sq">
            <a:noFill/>
            <a:miter lim="800000"/>
            <a:headEnd type="none" w="sm" len="sm"/>
            <a:tailEnd type="none" w="sm" len="sm"/>
          </a:ln>
          <a:effectLst/>
        </p:spPr>
        <p:txBody>
          <a:bodyPr wrap="squar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spcBef>
                <a:spcPct val="50000"/>
              </a:spcBef>
            </a:pPr>
            <a:r>
              <a:rPr lang="en-US" sz="3600" dirty="0" smtClean="0">
                <a:solidFill>
                  <a:srgbClr val="660066"/>
                </a:solidFill>
                <a:effectLst>
                  <a:outerShdw blurRad="38100" dist="38100" dir="2700000" algn="tl">
                    <a:srgbClr val="DDDDDD"/>
                  </a:outerShdw>
                </a:effectLst>
                <a:latin typeface="Copperplate Gothic Bold" charset="0"/>
              </a:rPr>
              <a:t>PERFORMANCE ASSESSMENT </a:t>
            </a:r>
            <a:r>
              <a:rPr lang="en-US" sz="3600" dirty="0">
                <a:solidFill>
                  <a:srgbClr val="660066"/>
                </a:solidFill>
                <a:effectLst>
                  <a:outerShdw blurRad="38100" dist="38100" dir="2700000" algn="tl">
                    <a:srgbClr val="DDDDDD"/>
                  </a:outerShdw>
                </a:effectLst>
                <a:latin typeface="Copperplate Gothic Bold" charset="0"/>
              </a:rPr>
              <a:t>METHODS</a:t>
            </a:r>
          </a:p>
        </p:txBody>
      </p:sp>
      <p:sp>
        <p:nvSpPr>
          <p:cNvPr id="106505" name="Oval 9"/>
          <p:cNvSpPr>
            <a:spLocks noChangeArrowheads="1"/>
          </p:cNvSpPr>
          <p:nvPr/>
        </p:nvSpPr>
        <p:spPr bwMode="auto">
          <a:xfrm>
            <a:off x="1524000" y="2667000"/>
            <a:ext cx="3733800" cy="13716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sz="2000" b="1" dirty="0">
                <a:latin typeface="Arial Narrow" charset="0"/>
              </a:rPr>
              <a:t>Assessment is based on </a:t>
            </a:r>
          </a:p>
          <a:p>
            <a:r>
              <a:rPr lang="en-US" sz="2000" b="1" dirty="0">
                <a:latin typeface="Arial Narrow" charset="0"/>
              </a:rPr>
              <a:t>observing a performance/product</a:t>
            </a:r>
          </a:p>
          <a:p>
            <a:r>
              <a:rPr lang="en-US" sz="2000" b="1" dirty="0">
                <a:latin typeface="Arial Narrow" charset="0"/>
              </a:rPr>
              <a:t>and making a judgment</a:t>
            </a:r>
          </a:p>
        </p:txBody>
      </p:sp>
      <p:sp>
        <p:nvSpPr>
          <p:cNvPr id="106506" name="Oval 10"/>
          <p:cNvSpPr>
            <a:spLocks noChangeArrowheads="1"/>
          </p:cNvSpPr>
          <p:nvPr/>
        </p:nvSpPr>
        <p:spPr bwMode="auto">
          <a:xfrm>
            <a:off x="5715000" y="2438400"/>
            <a:ext cx="3048000" cy="26670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sz="1800" b="1">
                <a:latin typeface="Arial Narrow" charset="0"/>
              </a:rPr>
              <a:t>Performances: </a:t>
            </a:r>
          </a:p>
          <a:p>
            <a:r>
              <a:rPr lang="en-US" sz="1800" b="1">
                <a:latin typeface="Arial Narrow" charset="0"/>
              </a:rPr>
              <a:t>*playing an instrument, </a:t>
            </a:r>
          </a:p>
          <a:p>
            <a:r>
              <a:rPr lang="en-US" sz="1800" b="1">
                <a:latin typeface="Arial Narrow" charset="0"/>
              </a:rPr>
              <a:t>*carrying out steps in </a:t>
            </a:r>
          </a:p>
          <a:p>
            <a:r>
              <a:rPr lang="en-US" sz="1800" b="1">
                <a:latin typeface="Arial Narrow" charset="0"/>
              </a:rPr>
              <a:t>an experiment</a:t>
            </a:r>
          </a:p>
          <a:p>
            <a:r>
              <a:rPr lang="en-US" sz="1800" b="1">
                <a:latin typeface="Arial Narrow" charset="0"/>
              </a:rPr>
              <a:t>*speaking in a foreign language</a:t>
            </a:r>
          </a:p>
          <a:p>
            <a:r>
              <a:rPr lang="en-US" sz="1800" b="1">
                <a:latin typeface="Arial Narrow" charset="0"/>
              </a:rPr>
              <a:t>*working productively</a:t>
            </a:r>
          </a:p>
          <a:p>
            <a:r>
              <a:rPr lang="en-US" sz="1800" b="1">
                <a:latin typeface="Arial Narrow" charset="0"/>
              </a:rPr>
              <a:t>in a group</a:t>
            </a:r>
          </a:p>
        </p:txBody>
      </p:sp>
      <p:sp>
        <p:nvSpPr>
          <p:cNvPr id="106507" name="Oval 11"/>
          <p:cNvSpPr>
            <a:spLocks noChangeArrowheads="1"/>
          </p:cNvSpPr>
          <p:nvPr/>
        </p:nvSpPr>
        <p:spPr bwMode="auto">
          <a:xfrm>
            <a:off x="5029200" y="4648200"/>
            <a:ext cx="2057400" cy="18288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sz="1800" b="1">
                <a:latin typeface="Arial Narrow" charset="0"/>
              </a:rPr>
              <a:t>Products:</a:t>
            </a:r>
          </a:p>
          <a:p>
            <a:r>
              <a:rPr lang="en-US" sz="1800" b="1">
                <a:latin typeface="Arial Narrow" charset="0"/>
              </a:rPr>
              <a:t>*term paper</a:t>
            </a:r>
          </a:p>
          <a:p>
            <a:r>
              <a:rPr lang="en-US" sz="1800" b="1">
                <a:latin typeface="Arial Narrow" charset="0"/>
              </a:rPr>
              <a:t>*lab report</a:t>
            </a:r>
          </a:p>
          <a:p>
            <a:r>
              <a:rPr lang="en-US" sz="1800" b="1">
                <a:latin typeface="Arial Narrow" charset="0"/>
              </a:rPr>
              <a:t>*work of art</a:t>
            </a:r>
          </a:p>
        </p:txBody>
      </p:sp>
      <p:sp>
        <p:nvSpPr>
          <p:cNvPr id="106508" name="Line 12"/>
          <p:cNvSpPr>
            <a:spLocks noChangeShapeType="1"/>
          </p:cNvSpPr>
          <p:nvPr/>
        </p:nvSpPr>
        <p:spPr bwMode="auto">
          <a:xfrm flipV="1">
            <a:off x="2819400" y="3886200"/>
            <a:ext cx="381000" cy="609600"/>
          </a:xfrm>
          <a:prstGeom prst="line">
            <a:avLst/>
          </a:prstGeom>
          <a:noFill/>
          <a:ln w="762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06509" name="Line 13"/>
          <p:cNvSpPr>
            <a:spLocks noChangeShapeType="1"/>
          </p:cNvSpPr>
          <p:nvPr/>
        </p:nvSpPr>
        <p:spPr bwMode="auto">
          <a:xfrm>
            <a:off x="5105400" y="3581400"/>
            <a:ext cx="914400" cy="228600"/>
          </a:xfrm>
          <a:prstGeom prst="line">
            <a:avLst/>
          </a:prstGeom>
          <a:noFill/>
          <a:ln w="762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Tree>
    <p:extLst>
      <p:ext uri="{BB962C8B-B14F-4D97-AF65-F5344CB8AC3E}">
        <p14:creationId xmlns:p14="http://schemas.microsoft.com/office/powerpoint/2010/main" val="10529438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6508"/>
                                        </p:tgtEl>
                                        <p:attrNameLst>
                                          <p:attrName>style.visibility</p:attrName>
                                        </p:attrNameLst>
                                      </p:cBhvr>
                                      <p:to>
                                        <p:strVal val="visible"/>
                                      </p:to>
                                    </p:set>
                                    <p:animEffect transition="in" filter="wipe(down)">
                                      <p:cBhvr>
                                        <p:cTn id="7" dur="500"/>
                                        <p:tgtEl>
                                          <p:spTgt spid="106508"/>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106505"/>
                                        </p:tgtEl>
                                        <p:attrNameLst>
                                          <p:attrName>style.visibility</p:attrName>
                                        </p:attrNameLst>
                                      </p:cBhvr>
                                      <p:to>
                                        <p:strVal val="visible"/>
                                      </p:to>
                                    </p:set>
                                    <p:animEffect transition="in" filter="diamond(in)">
                                      <p:cBhvr>
                                        <p:cTn id="10" dur="1000"/>
                                        <p:tgtEl>
                                          <p:spTgt spid="10650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06509"/>
                                        </p:tgtEl>
                                        <p:attrNameLst>
                                          <p:attrName>style.visibility</p:attrName>
                                        </p:attrNameLst>
                                      </p:cBhvr>
                                      <p:to>
                                        <p:strVal val="visible"/>
                                      </p:to>
                                    </p:set>
                                    <p:animEffect transition="in" filter="wipe(left)">
                                      <p:cBhvr>
                                        <p:cTn id="15" dur="500"/>
                                        <p:tgtEl>
                                          <p:spTgt spid="106509"/>
                                        </p:tgtEl>
                                      </p:cBhvr>
                                    </p:animEffect>
                                  </p:childTnLst>
                                </p:cTn>
                              </p:par>
                              <p:par>
                                <p:cTn id="16" presetID="8" presetClass="entr" presetSubtype="16" fill="hold" grpId="0" nodeType="withEffect">
                                  <p:stCondLst>
                                    <p:cond delay="0"/>
                                  </p:stCondLst>
                                  <p:childTnLst>
                                    <p:set>
                                      <p:cBhvr>
                                        <p:cTn id="17" dur="1" fill="hold">
                                          <p:stCondLst>
                                            <p:cond delay="0"/>
                                          </p:stCondLst>
                                        </p:cTn>
                                        <p:tgtEl>
                                          <p:spTgt spid="106506"/>
                                        </p:tgtEl>
                                        <p:attrNameLst>
                                          <p:attrName>style.visibility</p:attrName>
                                        </p:attrNameLst>
                                      </p:cBhvr>
                                      <p:to>
                                        <p:strVal val="visible"/>
                                      </p:to>
                                    </p:set>
                                    <p:animEffect transition="in" filter="diamond(in)">
                                      <p:cBhvr>
                                        <p:cTn id="18" dur="1000"/>
                                        <p:tgtEl>
                                          <p:spTgt spid="106506"/>
                                        </p:tgtEl>
                                      </p:cBhvr>
                                    </p:animEffect>
                                  </p:childTnLst>
                                </p:cTn>
                              </p:par>
                            </p:childTnLst>
                          </p:cTn>
                        </p:par>
                        <p:par>
                          <p:cTn id="19" fill="hold" nodeType="afterGroup">
                            <p:stCondLst>
                              <p:cond delay="1000"/>
                            </p:stCondLst>
                            <p:childTnLst>
                              <p:par>
                                <p:cTn id="20" presetID="8" presetClass="entr" presetSubtype="16" fill="hold" grpId="0" nodeType="afterEffect">
                                  <p:stCondLst>
                                    <p:cond delay="0"/>
                                  </p:stCondLst>
                                  <p:childTnLst>
                                    <p:set>
                                      <p:cBhvr>
                                        <p:cTn id="21" dur="1" fill="hold">
                                          <p:stCondLst>
                                            <p:cond delay="0"/>
                                          </p:stCondLst>
                                        </p:cTn>
                                        <p:tgtEl>
                                          <p:spTgt spid="106507"/>
                                        </p:tgtEl>
                                        <p:attrNameLst>
                                          <p:attrName>style.visibility</p:attrName>
                                        </p:attrNameLst>
                                      </p:cBhvr>
                                      <p:to>
                                        <p:strVal val="visible"/>
                                      </p:to>
                                    </p:set>
                                    <p:animEffect transition="in" filter="diamond(in)">
                                      <p:cBhvr>
                                        <p:cTn id="22" dur="1000"/>
                                        <p:tgtEl>
                                          <p:spTgt spid="106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5" grpId="0" animBg="1"/>
      <p:bldP spid="106506" grpId="0" animBg="1"/>
      <p:bldP spid="106507" grpId="0" animBg="1"/>
      <p:bldP spid="106508" grpId="0" animBg="1"/>
      <p:bldP spid="10650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152400"/>
            <a:ext cx="8382000" cy="1295400"/>
          </a:xfrm>
        </p:spPr>
        <p:txBody>
          <a:bodyPr/>
          <a:lstStyle/>
          <a:p>
            <a:pPr algn="ctr"/>
            <a:r>
              <a:rPr lang="en-US" sz="4000">
                <a:latin typeface="Copperplate Gothic Bold" charset="0"/>
              </a:rPr>
              <a:t>What types of Assessment Methods Can Be Used?</a:t>
            </a:r>
          </a:p>
        </p:txBody>
      </p:sp>
      <p:sp>
        <p:nvSpPr>
          <p:cNvPr id="27651" name="Text Box 3"/>
          <p:cNvSpPr txBox="1">
            <a:spLocks noChangeArrowheads="1"/>
          </p:cNvSpPr>
          <p:nvPr/>
        </p:nvSpPr>
        <p:spPr bwMode="auto">
          <a:xfrm>
            <a:off x="3352800" y="1524000"/>
            <a:ext cx="2057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eaLnBrk="1" hangingPunct="1"/>
            <a:endParaRPr lang="en-US" sz="1800">
              <a:latin typeface="Arial" charset="0"/>
            </a:endParaRPr>
          </a:p>
        </p:txBody>
      </p:sp>
      <p:sp>
        <p:nvSpPr>
          <p:cNvPr id="27652" name="Oval 7"/>
          <p:cNvSpPr>
            <a:spLocks noChangeArrowheads="1"/>
          </p:cNvSpPr>
          <p:nvPr/>
        </p:nvSpPr>
        <p:spPr bwMode="auto">
          <a:xfrm>
            <a:off x="4800600" y="4495800"/>
            <a:ext cx="3429000" cy="16764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a:latin typeface="Copperplate Gothic Bold" charset="0"/>
              </a:rPr>
              <a:t>Personal</a:t>
            </a:r>
          </a:p>
          <a:p>
            <a:r>
              <a:rPr lang="en-US">
                <a:latin typeface="Copperplate Gothic Bold" charset="0"/>
              </a:rPr>
              <a:t>Communication</a:t>
            </a:r>
          </a:p>
        </p:txBody>
      </p:sp>
      <p:sp>
        <p:nvSpPr>
          <p:cNvPr id="108552" name="Text Box 8"/>
          <p:cNvSpPr txBox="1">
            <a:spLocks noChangeArrowheads="1"/>
          </p:cNvSpPr>
          <p:nvPr/>
        </p:nvSpPr>
        <p:spPr bwMode="auto">
          <a:xfrm>
            <a:off x="671521" y="1305011"/>
            <a:ext cx="7868475" cy="1477328"/>
          </a:xfrm>
          <a:prstGeom prst="rect">
            <a:avLst/>
          </a:prstGeom>
          <a:noFill/>
          <a:ln w="12700" cap="sq">
            <a:noFill/>
            <a:miter lim="800000"/>
            <a:headEnd type="none" w="sm" len="sm"/>
            <a:tailEnd type="none" w="sm" len="sm"/>
          </a:ln>
          <a:effectLst/>
        </p:spPr>
        <p:txBody>
          <a:bodyPr wrap="squar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spcBef>
                <a:spcPct val="50000"/>
              </a:spcBef>
            </a:pPr>
            <a:r>
              <a:rPr lang="en-US" sz="3600" dirty="0" smtClean="0">
                <a:solidFill>
                  <a:srgbClr val="660066"/>
                </a:solidFill>
                <a:effectLst>
                  <a:outerShdw blurRad="38100" dist="38100" dir="2700000" algn="tl">
                    <a:srgbClr val="DDDDDD"/>
                  </a:outerShdw>
                </a:effectLst>
                <a:latin typeface="Copperplate Gothic Bold" charset="0"/>
              </a:rPr>
              <a:t>Personal Communication</a:t>
            </a:r>
          </a:p>
          <a:p>
            <a:pPr algn="ctr" eaLnBrk="1" hangingPunct="1">
              <a:spcBef>
                <a:spcPct val="50000"/>
              </a:spcBef>
            </a:pPr>
            <a:r>
              <a:rPr lang="en-US" sz="3600" dirty="0" smtClean="0">
                <a:solidFill>
                  <a:srgbClr val="660066"/>
                </a:solidFill>
                <a:effectLst>
                  <a:outerShdw blurRad="38100" dist="38100" dir="2700000" algn="tl">
                    <a:srgbClr val="DDDDDD"/>
                  </a:outerShdw>
                </a:effectLst>
                <a:latin typeface="Copperplate Gothic Bold" charset="0"/>
              </a:rPr>
              <a:t>ASSESSMENT </a:t>
            </a:r>
            <a:r>
              <a:rPr lang="en-US" sz="3600" dirty="0">
                <a:solidFill>
                  <a:srgbClr val="660066"/>
                </a:solidFill>
                <a:effectLst>
                  <a:outerShdw blurRad="38100" dist="38100" dir="2700000" algn="tl">
                    <a:srgbClr val="DDDDDD"/>
                  </a:outerShdw>
                </a:effectLst>
                <a:latin typeface="Copperplate Gothic Bold" charset="0"/>
              </a:rPr>
              <a:t>METHODS</a:t>
            </a:r>
          </a:p>
        </p:txBody>
      </p:sp>
      <p:sp>
        <p:nvSpPr>
          <p:cNvPr id="108553" name="Oval 9"/>
          <p:cNvSpPr>
            <a:spLocks noChangeArrowheads="1"/>
          </p:cNvSpPr>
          <p:nvPr/>
        </p:nvSpPr>
        <p:spPr bwMode="auto">
          <a:xfrm>
            <a:off x="3886200" y="2667000"/>
            <a:ext cx="3810000" cy="16002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sz="2000" b="1">
                <a:latin typeface="Arial Narrow" charset="0"/>
              </a:rPr>
              <a:t>Determine what a student </a:t>
            </a:r>
          </a:p>
          <a:p>
            <a:r>
              <a:rPr lang="en-US" sz="2000" b="1">
                <a:latin typeface="Arial Narrow" charset="0"/>
              </a:rPr>
              <a:t>has learned through </a:t>
            </a:r>
          </a:p>
          <a:p>
            <a:r>
              <a:rPr lang="en-US" sz="2000" b="1">
                <a:latin typeface="Arial Narrow" charset="0"/>
              </a:rPr>
              <a:t>personal interaction with them</a:t>
            </a:r>
          </a:p>
        </p:txBody>
      </p:sp>
      <p:sp>
        <p:nvSpPr>
          <p:cNvPr id="108554" name="Oval 10"/>
          <p:cNvSpPr>
            <a:spLocks noChangeArrowheads="1"/>
          </p:cNvSpPr>
          <p:nvPr/>
        </p:nvSpPr>
        <p:spPr bwMode="auto">
          <a:xfrm>
            <a:off x="1143000" y="3276600"/>
            <a:ext cx="2667000" cy="29718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sz="1800" b="1">
                <a:latin typeface="Arial Narrow" charset="0"/>
              </a:rPr>
              <a:t>*Responding to </a:t>
            </a:r>
          </a:p>
          <a:p>
            <a:r>
              <a:rPr lang="en-US" sz="1800" b="1">
                <a:latin typeface="Arial Narrow" charset="0"/>
              </a:rPr>
              <a:t>journals/logs</a:t>
            </a:r>
          </a:p>
          <a:p>
            <a:r>
              <a:rPr lang="en-US" sz="1800" b="1">
                <a:latin typeface="Arial Narrow" charset="0"/>
              </a:rPr>
              <a:t>*Asking questions </a:t>
            </a:r>
          </a:p>
          <a:p>
            <a:r>
              <a:rPr lang="en-US" sz="1800" b="1">
                <a:latin typeface="Arial Narrow" charset="0"/>
              </a:rPr>
              <a:t>during instruction</a:t>
            </a:r>
          </a:p>
          <a:p>
            <a:r>
              <a:rPr lang="en-US" sz="1800" b="1">
                <a:latin typeface="Arial Narrow" charset="0"/>
              </a:rPr>
              <a:t>*Interviewing students </a:t>
            </a:r>
          </a:p>
          <a:p>
            <a:r>
              <a:rPr lang="en-US" sz="1800" b="1">
                <a:latin typeface="Arial Narrow" charset="0"/>
              </a:rPr>
              <a:t>in conferences</a:t>
            </a:r>
          </a:p>
          <a:p>
            <a:r>
              <a:rPr lang="en-US" sz="1800" b="1">
                <a:latin typeface="Arial Narrow" charset="0"/>
              </a:rPr>
              <a:t>*Giving examinations</a:t>
            </a:r>
          </a:p>
          <a:p>
            <a:r>
              <a:rPr lang="en-US" sz="1800" b="1">
                <a:latin typeface="Arial Narrow" charset="0"/>
              </a:rPr>
              <a:t>orally</a:t>
            </a:r>
          </a:p>
        </p:txBody>
      </p:sp>
      <p:sp>
        <p:nvSpPr>
          <p:cNvPr id="108555" name="Line 11"/>
          <p:cNvSpPr>
            <a:spLocks noChangeShapeType="1"/>
          </p:cNvSpPr>
          <p:nvPr/>
        </p:nvSpPr>
        <p:spPr bwMode="auto">
          <a:xfrm flipH="1" flipV="1">
            <a:off x="5943600" y="4038600"/>
            <a:ext cx="304800" cy="457200"/>
          </a:xfrm>
          <a:prstGeom prst="line">
            <a:avLst/>
          </a:prstGeom>
          <a:noFill/>
          <a:ln w="762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08556" name="Line 12"/>
          <p:cNvSpPr>
            <a:spLocks noChangeShapeType="1"/>
          </p:cNvSpPr>
          <p:nvPr/>
        </p:nvSpPr>
        <p:spPr bwMode="auto">
          <a:xfrm flipH="1">
            <a:off x="3429000" y="4038600"/>
            <a:ext cx="990600" cy="381000"/>
          </a:xfrm>
          <a:prstGeom prst="line">
            <a:avLst/>
          </a:prstGeom>
          <a:noFill/>
          <a:ln w="762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Tree>
    <p:extLst>
      <p:ext uri="{BB962C8B-B14F-4D97-AF65-F5344CB8AC3E}">
        <p14:creationId xmlns:p14="http://schemas.microsoft.com/office/powerpoint/2010/main" val="15219887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8555"/>
                                        </p:tgtEl>
                                        <p:attrNameLst>
                                          <p:attrName>style.visibility</p:attrName>
                                        </p:attrNameLst>
                                      </p:cBhvr>
                                      <p:to>
                                        <p:strVal val="visible"/>
                                      </p:to>
                                    </p:set>
                                    <p:animEffect transition="in" filter="wipe(down)">
                                      <p:cBhvr>
                                        <p:cTn id="7" dur="500"/>
                                        <p:tgtEl>
                                          <p:spTgt spid="108555"/>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108553"/>
                                        </p:tgtEl>
                                        <p:attrNameLst>
                                          <p:attrName>style.visibility</p:attrName>
                                        </p:attrNameLst>
                                      </p:cBhvr>
                                      <p:to>
                                        <p:strVal val="visible"/>
                                      </p:to>
                                    </p:set>
                                    <p:animEffect transition="in" filter="diamond(in)">
                                      <p:cBhvr>
                                        <p:cTn id="10" dur="1000"/>
                                        <p:tgtEl>
                                          <p:spTgt spid="10855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108556"/>
                                        </p:tgtEl>
                                        <p:attrNameLst>
                                          <p:attrName>style.visibility</p:attrName>
                                        </p:attrNameLst>
                                      </p:cBhvr>
                                      <p:to>
                                        <p:strVal val="visible"/>
                                      </p:to>
                                    </p:set>
                                    <p:animEffect transition="in" filter="wipe(right)">
                                      <p:cBhvr>
                                        <p:cTn id="15" dur="500"/>
                                        <p:tgtEl>
                                          <p:spTgt spid="108556"/>
                                        </p:tgtEl>
                                      </p:cBhvr>
                                    </p:animEffect>
                                  </p:childTnLst>
                                </p:cTn>
                              </p:par>
                              <p:par>
                                <p:cTn id="16" presetID="8" presetClass="entr" presetSubtype="16" fill="hold" grpId="0" nodeType="withEffect">
                                  <p:stCondLst>
                                    <p:cond delay="0"/>
                                  </p:stCondLst>
                                  <p:childTnLst>
                                    <p:set>
                                      <p:cBhvr>
                                        <p:cTn id="17" dur="1" fill="hold">
                                          <p:stCondLst>
                                            <p:cond delay="0"/>
                                          </p:stCondLst>
                                        </p:cTn>
                                        <p:tgtEl>
                                          <p:spTgt spid="108554"/>
                                        </p:tgtEl>
                                        <p:attrNameLst>
                                          <p:attrName>style.visibility</p:attrName>
                                        </p:attrNameLst>
                                      </p:cBhvr>
                                      <p:to>
                                        <p:strVal val="visible"/>
                                      </p:to>
                                    </p:set>
                                    <p:animEffect transition="in" filter="diamond(in)">
                                      <p:cBhvr>
                                        <p:cTn id="18" dur="1000"/>
                                        <p:tgtEl>
                                          <p:spTgt spid="108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53" grpId="0" animBg="1"/>
      <p:bldP spid="108554" grpId="0" animBg="1"/>
      <p:bldP spid="108555" grpId="0" animBg="1"/>
      <p:bldP spid="10855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lgn="ctr"/>
            <a:r>
              <a:rPr lang="en-US" sz="4000" dirty="0">
                <a:latin typeface="Copperplate Gothic Bold" charset="0"/>
              </a:rPr>
              <a:t>Matching Assessment Targets and Methods</a:t>
            </a:r>
          </a:p>
        </p:txBody>
      </p:sp>
      <p:sp>
        <p:nvSpPr>
          <p:cNvPr id="101380" name="Oval 4"/>
          <p:cNvSpPr>
            <a:spLocks noChangeArrowheads="1"/>
          </p:cNvSpPr>
          <p:nvPr/>
        </p:nvSpPr>
        <p:spPr bwMode="auto">
          <a:xfrm>
            <a:off x="533400" y="2971800"/>
            <a:ext cx="1676400" cy="8382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sz="1800" b="1">
                <a:latin typeface="Arial Narrow" charset="0"/>
              </a:rPr>
              <a:t>Knowledge </a:t>
            </a:r>
          </a:p>
          <a:p>
            <a:r>
              <a:rPr lang="en-US" sz="1800" b="1">
                <a:latin typeface="Arial Narrow" charset="0"/>
              </a:rPr>
              <a:t>Mastery</a:t>
            </a:r>
          </a:p>
        </p:txBody>
      </p:sp>
      <p:sp>
        <p:nvSpPr>
          <p:cNvPr id="101381" name="Oval 5"/>
          <p:cNvSpPr>
            <a:spLocks noChangeArrowheads="1"/>
          </p:cNvSpPr>
          <p:nvPr/>
        </p:nvSpPr>
        <p:spPr bwMode="auto">
          <a:xfrm>
            <a:off x="495300" y="3962400"/>
            <a:ext cx="1676400" cy="8382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sz="1800" b="1">
                <a:latin typeface="Arial Narrow" charset="0"/>
              </a:rPr>
              <a:t>Reasoning</a:t>
            </a:r>
          </a:p>
          <a:p>
            <a:r>
              <a:rPr lang="en-US" sz="1800" b="1">
                <a:latin typeface="Arial Narrow" charset="0"/>
              </a:rPr>
              <a:t>Proficiency</a:t>
            </a:r>
          </a:p>
        </p:txBody>
      </p:sp>
      <p:sp>
        <p:nvSpPr>
          <p:cNvPr id="101382" name="Oval 6"/>
          <p:cNvSpPr>
            <a:spLocks noChangeArrowheads="1"/>
          </p:cNvSpPr>
          <p:nvPr/>
        </p:nvSpPr>
        <p:spPr bwMode="auto">
          <a:xfrm>
            <a:off x="495300" y="4953000"/>
            <a:ext cx="1676400" cy="8382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sz="1800" b="1">
                <a:latin typeface="Arial Narrow" charset="0"/>
              </a:rPr>
              <a:t>Skills</a:t>
            </a:r>
          </a:p>
        </p:txBody>
      </p:sp>
      <p:sp>
        <p:nvSpPr>
          <p:cNvPr id="101383" name="Oval 7"/>
          <p:cNvSpPr>
            <a:spLocks noChangeArrowheads="1"/>
          </p:cNvSpPr>
          <p:nvPr/>
        </p:nvSpPr>
        <p:spPr bwMode="auto">
          <a:xfrm>
            <a:off x="495300" y="5867400"/>
            <a:ext cx="1752600" cy="8382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sz="1800" b="1">
                <a:latin typeface="Arial Narrow" charset="0"/>
              </a:rPr>
              <a:t>Ability to</a:t>
            </a:r>
          </a:p>
          <a:p>
            <a:r>
              <a:rPr lang="en-US" sz="1800" b="1">
                <a:latin typeface="Arial Narrow" charset="0"/>
              </a:rPr>
              <a:t>Create Products</a:t>
            </a:r>
          </a:p>
        </p:txBody>
      </p:sp>
      <p:sp>
        <p:nvSpPr>
          <p:cNvPr id="101384" name="Text Box 8"/>
          <p:cNvSpPr txBox="1">
            <a:spLocks noChangeArrowheads="1"/>
          </p:cNvSpPr>
          <p:nvPr/>
        </p:nvSpPr>
        <p:spPr bwMode="auto">
          <a:xfrm>
            <a:off x="533400" y="2101850"/>
            <a:ext cx="1828800" cy="488950"/>
          </a:xfrm>
          <a:prstGeom prst="rect">
            <a:avLst/>
          </a:prstGeom>
          <a:noFill/>
          <a:ln w="12700" cap="sq">
            <a:noFill/>
            <a:miter lim="800000"/>
            <a:headEnd type="none" w="sm" len="sm"/>
            <a:tailEnd type="none" w="sm" len="sm"/>
          </a:ln>
          <a:effec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sz="2600">
                <a:solidFill>
                  <a:srgbClr val="660066"/>
                </a:solidFill>
                <a:effectLst>
                  <a:outerShdw blurRad="38100" dist="38100" dir="2700000" algn="tl">
                    <a:srgbClr val="DDDDDD"/>
                  </a:outerShdw>
                </a:effectLst>
                <a:latin typeface="Copperplate Gothic Bold" charset="0"/>
              </a:rPr>
              <a:t>Targets</a:t>
            </a:r>
          </a:p>
        </p:txBody>
      </p:sp>
      <p:sp>
        <p:nvSpPr>
          <p:cNvPr id="101385" name="AutoShape 9"/>
          <p:cNvSpPr>
            <a:spLocks noChangeArrowheads="1"/>
          </p:cNvSpPr>
          <p:nvPr/>
        </p:nvSpPr>
        <p:spPr bwMode="auto">
          <a:xfrm>
            <a:off x="1219200" y="2514600"/>
            <a:ext cx="381000" cy="381000"/>
          </a:xfrm>
          <a:prstGeom prst="downArrow">
            <a:avLst>
              <a:gd name="adj1" fmla="val 50000"/>
              <a:gd name="adj2" fmla="val 25000"/>
            </a:avLst>
          </a:prstGeom>
          <a:solidFill>
            <a:srgbClr val="660066"/>
          </a:solidFill>
          <a:ln w="12700" cap="sq">
            <a:solidFill>
              <a:schemeClr val="bg1"/>
            </a:solidFill>
            <a:miter lim="800000"/>
            <a:headEnd type="none" w="sm" len="sm"/>
            <a:tailEnd type="none" w="sm" len="sm"/>
          </a:ln>
        </p:spPr>
        <p:txBody>
          <a:bodyPr vert="eaVert" wrap="none" anchor="ctr"/>
          <a:lstStyle/>
          <a:p>
            <a:endParaRPr lang="en-US"/>
          </a:p>
        </p:txBody>
      </p:sp>
      <p:sp>
        <p:nvSpPr>
          <p:cNvPr id="101386" name="Oval 10"/>
          <p:cNvSpPr>
            <a:spLocks noChangeArrowheads="1"/>
          </p:cNvSpPr>
          <p:nvPr/>
        </p:nvSpPr>
        <p:spPr bwMode="auto">
          <a:xfrm>
            <a:off x="2514600" y="2176463"/>
            <a:ext cx="1447800" cy="9144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sz="1800" b="1">
                <a:latin typeface="Arial Narrow" charset="0"/>
              </a:rPr>
              <a:t>Selected </a:t>
            </a:r>
          </a:p>
          <a:p>
            <a:r>
              <a:rPr lang="en-US" sz="1800" b="1">
                <a:latin typeface="Arial Narrow" charset="0"/>
              </a:rPr>
              <a:t>Response</a:t>
            </a:r>
          </a:p>
        </p:txBody>
      </p:sp>
      <p:sp>
        <p:nvSpPr>
          <p:cNvPr id="101387" name="Oval 11"/>
          <p:cNvSpPr>
            <a:spLocks noChangeArrowheads="1"/>
          </p:cNvSpPr>
          <p:nvPr/>
        </p:nvSpPr>
        <p:spPr bwMode="auto">
          <a:xfrm>
            <a:off x="4191000" y="2162175"/>
            <a:ext cx="1447800" cy="9144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sz="1600" b="1">
                <a:latin typeface="Arial Narrow" charset="0"/>
              </a:rPr>
              <a:t>Extended </a:t>
            </a:r>
          </a:p>
          <a:p>
            <a:r>
              <a:rPr lang="en-US" sz="1600" b="1">
                <a:latin typeface="Arial Narrow" charset="0"/>
              </a:rPr>
              <a:t>Written </a:t>
            </a:r>
          </a:p>
          <a:p>
            <a:r>
              <a:rPr lang="en-US" sz="1600" b="1">
                <a:latin typeface="Arial Narrow" charset="0"/>
              </a:rPr>
              <a:t>Response</a:t>
            </a:r>
          </a:p>
        </p:txBody>
      </p:sp>
      <p:sp>
        <p:nvSpPr>
          <p:cNvPr id="101388" name="Oval 12"/>
          <p:cNvSpPr>
            <a:spLocks noChangeArrowheads="1"/>
          </p:cNvSpPr>
          <p:nvPr/>
        </p:nvSpPr>
        <p:spPr bwMode="auto">
          <a:xfrm>
            <a:off x="5791200" y="2133600"/>
            <a:ext cx="1447800" cy="9144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sz="1600" b="1">
                <a:latin typeface="Arial Narrow" charset="0"/>
              </a:rPr>
              <a:t>Performance</a:t>
            </a:r>
          </a:p>
          <a:p>
            <a:r>
              <a:rPr lang="en-US" sz="1600" b="1">
                <a:latin typeface="Arial Narrow" charset="0"/>
              </a:rPr>
              <a:t>Assessment</a:t>
            </a:r>
          </a:p>
        </p:txBody>
      </p:sp>
      <p:sp>
        <p:nvSpPr>
          <p:cNvPr id="101389" name="Oval 13"/>
          <p:cNvSpPr>
            <a:spLocks noChangeArrowheads="1"/>
          </p:cNvSpPr>
          <p:nvPr/>
        </p:nvSpPr>
        <p:spPr bwMode="auto">
          <a:xfrm>
            <a:off x="7467600" y="2147888"/>
            <a:ext cx="1447800" cy="914400"/>
          </a:xfrm>
          <a:prstGeom prst="ellipse">
            <a:avLst/>
          </a:prstGeom>
          <a:solidFill>
            <a:schemeClr val="accent1"/>
          </a:solidFill>
          <a:ln w="12700" cap="sq">
            <a:solidFill>
              <a:schemeClr val="tx1"/>
            </a:solidFill>
            <a:round/>
            <a:headEnd type="none" w="sm" len="sm"/>
            <a:tailEnd type="none" w="sm" len="sm"/>
          </a:ln>
        </p:spPr>
        <p:txBody>
          <a:bodyPr wrap="none" anchor="ctr"/>
          <a:lstStyle/>
          <a:p>
            <a:r>
              <a:rPr lang="en-US" sz="1600" b="1">
                <a:latin typeface="Arial Narrow" charset="0"/>
              </a:rPr>
              <a:t>Personal </a:t>
            </a:r>
          </a:p>
          <a:p>
            <a:r>
              <a:rPr lang="en-US" sz="1600" b="1">
                <a:latin typeface="Arial Narrow" charset="0"/>
              </a:rPr>
              <a:t>Communication</a:t>
            </a:r>
          </a:p>
        </p:txBody>
      </p:sp>
      <p:sp>
        <p:nvSpPr>
          <p:cNvPr id="28685" name="WordArt 14"/>
          <p:cNvSpPr>
            <a:spLocks noChangeArrowheads="1" noChangeShapeType="1" noTextEdit="1"/>
          </p:cNvSpPr>
          <p:nvPr/>
        </p:nvSpPr>
        <p:spPr bwMode="auto">
          <a:xfrm>
            <a:off x="4343400" y="1752600"/>
            <a:ext cx="1981200" cy="228600"/>
          </a:xfrm>
          <a:prstGeom prst="rect">
            <a:avLst/>
          </a:prstGeom>
        </p:spPr>
        <p:txBody>
          <a:bodyPr wrap="none" fromWordArt="1">
            <a:prstTxWarp prst="textPlain">
              <a:avLst>
                <a:gd name="adj" fmla="val 50000"/>
              </a:avLst>
            </a:prstTxWarp>
          </a:bodyPr>
          <a:lstStyle/>
          <a:p>
            <a:r>
              <a:rPr lang="en-US" sz="3600" kern="10">
                <a:ln w="9525" cap="sq">
                  <a:solidFill>
                    <a:srgbClr val="660066"/>
                  </a:solidFill>
                  <a:round/>
                  <a:headEnd type="none" w="sm" len="sm"/>
                  <a:tailEnd type="none" w="sm" len="sm"/>
                </a:ln>
                <a:solidFill>
                  <a:srgbClr val="660066"/>
                </a:solidFill>
                <a:effectLst>
                  <a:outerShdw blurRad="63500" dist="38099" dir="2700000" algn="ctr" rotWithShape="0">
                    <a:srgbClr val="C0C0C0">
                      <a:alpha val="74998"/>
                    </a:srgbClr>
                  </a:outerShdw>
                </a:effectLst>
                <a:latin typeface="Copperplate Gothic Bold"/>
                <a:ea typeface="Copperplate Gothic Bold"/>
                <a:cs typeface="Copperplate Gothic Bold"/>
              </a:rPr>
              <a:t>Methods</a:t>
            </a:r>
          </a:p>
        </p:txBody>
      </p:sp>
      <p:sp>
        <p:nvSpPr>
          <p:cNvPr id="101391" name="Text Box 15"/>
          <p:cNvSpPr txBox="1">
            <a:spLocks noChangeArrowheads="1"/>
          </p:cNvSpPr>
          <p:nvPr/>
        </p:nvSpPr>
        <p:spPr bwMode="auto">
          <a:xfrm>
            <a:off x="3200400" y="3505200"/>
            <a:ext cx="4114800" cy="1216025"/>
          </a:xfrm>
          <a:prstGeom prst="rect">
            <a:avLst/>
          </a:prstGeom>
          <a:noFill/>
          <a:ln w="28575" cap="sq">
            <a:solidFill>
              <a:srgbClr val="660066"/>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dirty="0">
                <a:solidFill>
                  <a:schemeClr val="tx2"/>
                </a:solidFill>
                <a:latin typeface="Arial" charset="0"/>
              </a:rPr>
              <a:t>Match the assessments at your table with the target and method</a:t>
            </a:r>
          </a:p>
        </p:txBody>
      </p:sp>
      <p:pic>
        <p:nvPicPr>
          <p:cNvPr id="28687" name="Picture 16" descr="MCj0078745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4276725"/>
            <a:ext cx="2438400"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66034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1385"/>
                                        </p:tgtEl>
                                        <p:attrNameLst>
                                          <p:attrName>style.visibility</p:attrName>
                                        </p:attrNameLst>
                                      </p:cBhvr>
                                      <p:to>
                                        <p:strVal val="visible"/>
                                      </p:to>
                                    </p:set>
                                    <p:animEffect transition="in" filter="wipe(up)">
                                      <p:cBhvr>
                                        <p:cTn id="7" dur="500"/>
                                        <p:tgtEl>
                                          <p:spTgt spid="101385"/>
                                        </p:tgtEl>
                                      </p:cBhvr>
                                    </p:animEffect>
                                  </p:childTnLst>
                                </p:cTn>
                              </p:par>
                            </p:childTnLst>
                          </p:cTn>
                        </p:par>
                        <p:par>
                          <p:cTn id="8" fill="hold" nodeType="afterGroup">
                            <p:stCondLst>
                              <p:cond delay="500"/>
                            </p:stCondLst>
                            <p:childTnLst>
                              <p:par>
                                <p:cTn id="9" presetID="4" presetClass="entr" presetSubtype="32" fill="hold" grpId="0" nodeType="afterEffect">
                                  <p:stCondLst>
                                    <p:cond delay="0"/>
                                  </p:stCondLst>
                                  <p:childTnLst>
                                    <p:set>
                                      <p:cBhvr>
                                        <p:cTn id="10" dur="1" fill="hold">
                                          <p:stCondLst>
                                            <p:cond delay="0"/>
                                          </p:stCondLst>
                                        </p:cTn>
                                        <p:tgtEl>
                                          <p:spTgt spid="101380"/>
                                        </p:tgtEl>
                                        <p:attrNameLst>
                                          <p:attrName>style.visibility</p:attrName>
                                        </p:attrNameLst>
                                      </p:cBhvr>
                                      <p:to>
                                        <p:strVal val="visible"/>
                                      </p:to>
                                    </p:set>
                                    <p:animEffect transition="in" filter="box(out)">
                                      <p:cBhvr>
                                        <p:cTn id="11" dur="500"/>
                                        <p:tgtEl>
                                          <p:spTgt spid="101380"/>
                                        </p:tgtEl>
                                      </p:cBhvr>
                                    </p:animEffect>
                                  </p:childTnLst>
                                </p:cTn>
                              </p:par>
                            </p:childTnLst>
                          </p:cTn>
                        </p:par>
                        <p:par>
                          <p:cTn id="12" fill="hold" nodeType="afterGroup">
                            <p:stCondLst>
                              <p:cond delay="1000"/>
                            </p:stCondLst>
                            <p:childTnLst>
                              <p:par>
                                <p:cTn id="13" presetID="4" presetClass="entr" presetSubtype="32" fill="hold" grpId="0" nodeType="afterEffect">
                                  <p:stCondLst>
                                    <p:cond delay="0"/>
                                  </p:stCondLst>
                                  <p:childTnLst>
                                    <p:set>
                                      <p:cBhvr>
                                        <p:cTn id="14" dur="1" fill="hold">
                                          <p:stCondLst>
                                            <p:cond delay="0"/>
                                          </p:stCondLst>
                                        </p:cTn>
                                        <p:tgtEl>
                                          <p:spTgt spid="101381"/>
                                        </p:tgtEl>
                                        <p:attrNameLst>
                                          <p:attrName>style.visibility</p:attrName>
                                        </p:attrNameLst>
                                      </p:cBhvr>
                                      <p:to>
                                        <p:strVal val="visible"/>
                                      </p:to>
                                    </p:set>
                                    <p:animEffect transition="in" filter="box(out)">
                                      <p:cBhvr>
                                        <p:cTn id="15" dur="500"/>
                                        <p:tgtEl>
                                          <p:spTgt spid="101381"/>
                                        </p:tgtEl>
                                      </p:cBhvr>
                                    </p:animEffect>
                                  </p:childTnLst>
                                </p:cTn>
                              </p:par>
                            </p:childTnLst>
                          </p:cTn>
                        </p:par>
                        <p:par>
                          <p:cTn id="16" fill="hold" nodeType="afterGroup">
                            <p:stCondLst>
                              <p:cond delay="1500"/>
                            </p:stCondLst>
                            <p:childTnLst>
                              <p:par>
                                <p:cTn id="17" presetID="4" presetClass="entr" presetSubtype="32" fill="hold" grpId="0" nodeType="afterEffect">
                                  <p:stCondLst>
                                    <p:cond delay="0"/>
                                  </p:stCondLst>
                                  <p:childTnLst>
                                    <p:set>
                                      <p:cBhvr>
                                        <p:cTn id="18" dur="1" fill="hold">
                                          <p:stCondLst>
                                            <p:cond delay="0"/>
                                          </p:stCondLst>
                                        </p:cTn>
                                        <p:tgtEl>
                                          <p:spTgt spid="101382"/>
                                        </p:tgtEl>
                                        <p:attrNameLst>
                                          <p:attrName>style.visibility</p:attrName>
                                        </p:attrNameLst>
                                      </p:cBhvr>
                                      <p:to>
                                        <p:strVal val="visible"/>
                                      </p:to>
                                    </p:set>
                                    <p:animEffect transition="in" filter="box(out)">
                                      <p:cBhvr>
                                        <p:cTn id="19" dur="500"/>
                                        <p:tgtEl>
                                          <p:spTgt spid="101382"/>
                                        </p:tgtEl>
                                      </p:cBhvr>
                                    </p:animEffect>
                                  </p:childTnLst>
                                </p:cTn>
                              </p:par>
                            </p:childTnLst>
                          </p:cTn>
                        </p:par>
                        <p:par>
                          <p:cTn id="20" fill="hold" nodeType="afterGroup">
                            <p:stCondLst>
                              <p:cond delay="2000"/>
                            </p:stCondLst>
                            <p:childTnLst>
                              <p:par>
                                <p:cTn id="21" presetID="4" presetClass="entr" presetSubtype="32" fill="hold" grpId="0" nodeType="afterEffect">
                                  <p:stCondLst>
                                    <p:cond delay="0"/>
                                  </p:stCondLst>
                                  <p:childTnLst>
                                    <p:set>
                                      <p:cBhvr>
                                        <p:cTn id="22" dur="1" fill="hold">
                                          <p:stCondLst>
                                            <p:cond delay="0"/>
                                          </p:stCondLst>
                                        </p:cTn>
                                        <p:tgtEl>
                                          <p:spTgt spid="101383"/>
                                        </p:tgtEl>
                                        <p:attrNameLst>
                                          <p:attrName>style.visibility</p:attrName>
                                        </p:attrNameLst>
                                      </p:cBhvr>
                                      <p:to>
                                        <p:strVal val="visible"/>
                                      </p:to>
                                    </p:set>
                                    <p:animEffect transition="in" filter="box(out)">
                                      <p:cBhvr>
                                        <p:cTn id="23" dur="500"/>
                                        <p:tgtEl>
                                          <p:spTgt spid="101383"/>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 presetClass="entr" presetSubtype="32" fill="hold" grpId="0" nodeType="clickEffect">
                                  <p:stCondLst>
                                    <p:cond delay="0"/>
                                  </p:stCondLst>
                                  <p:childTnLst>
                                    <p:set>
                                      <p:cBhvr>
                                        <p:cTn id="27" dur="1" fill="hold">
                                          <p:stCondLst>
                                            <p:cond delay="0"/>
                                          </p:stCondLst>
                                        </p:cTn>
                                        <p:tgtEl>
                                          <p:spTgt spid="101386"/>
                                        </p:tgtEl>
                                        <p:attrNameLst>
                                          <p:attrName>style.visibility</p:attrName>
                                        </p:attrNameLst>
                                      </p:cBhvr>
                                      <p:to>
                                        <p:strVal val="visible"/>
                                      </p:to>
                                    </p:set>
                                    <p:animEffect transition="in" filter="box(out)">
                                      <p:cBhvr>
                                        <p:cTn id="28" dur="500"/>
                                        <p:tgtEl>
                                          <p:spTgt spid="101386"/>
                                        </p:tgtEl>
                                      </p:cBhvr>
                                    </p:animEffect>
                                  </p:childTnLst>
                                </p:cTn>
                              </p:par>
                            </p:childTnLst>
                          </p:cTn>
                        </p:par>
                        <p:par>
                          <p:cTn id="29" fill="hold" nodeType="afterGroup">
                            <p:stCondLst>
                              <p:cond delay="500"/>
                            </p:stCondLst>
                            <p:childTnLst>
                              <p:par>
                                <p:cTn id="30" presetID="4" presetClass="entr" presetSubtype="32" fill="hold" grpId="0" nodeType="afterEffect">
                                  <p:stCondLst>
                                    <p:cond delay="0"/>
                                  </p:stCondLst>
                                  <p:childTnLst>
                                    <p:set>
                                      <p:cBhvr>
                                        <p:cTn id="31" dur="1" fill="hold">
                                          <p:stCondLst>
                                            <p:cond delay="0"/>
                                          </p:stCondLst>
                                        </p:cTn>
                                        <p:tgtEl>
                                          <p:spTgt spid="101387"/>
                                        </p:tgtEl>
                                        <p:attrNameLst>
                                          <p:attrName>style.visibility</p:attrName>
                                        </p:attrNameLst>
                                      </p:cBhvr>
                                      <p:to>
                                        <p:strVal val="visible"/>
                                      </p:to>
                                    </p:set>
                                    <p:animEffect transition="in" filter="box(out)">
                                      <p:cBhvr>
                                        <p:cTn id="32" dur="500"/>
                                        <p:tgtEl>
                                          <p:spTgt spid="101387"/>
                                        </p:tgtEl>
                                      </p:cBhvr>
                                    </p:animEffect>
                                  </p:childTnLst>
                                </p:cTn>
                              </p:par>
                            </p:childTnLst>
                          </p:cTn>
                        </p:par>
                        <p:par>
                          <p:cTn id="33" fill="hold" nodeType="afterGroup">
                            <p:stCondLst>
                              <p:cond delay="1000"/>
                            </p:stCondLst>
                            <p:childTnLst>
                              <p:par>
                                <p:cTn id="34" presetID="4" presetClass="entr" presetSubtype="32" fill="hold" grpId="0" nodeType="afterEffect">
                                  <p:stCondLst>
                                    <p:cond delay="0"/>
                                  </p:stCondLst>
                                  <p:childTnLst>
                                    <p:set>
                                      <p:cBhvr>
                                        <p:cTn id="35" dur="1" fill="hold">
                                          <p:stCondLst>
                                            <p:cond delay="0"/>
                                          </p:stCondLst>
                                        </p:cTn>
                                        <p:tgtEl>
                                          <p:spTgt spid="101388"/>
                                        </p:tgtEl>
                                        <p:attrNameLst>
                                          <p:attrName>style.visibility</p:attrName>
                                        </p:attrNameLst>
                                      </p:cBhvr>
                                      <p:to>
                                        <p:strVal val="visible"/>
                                      </p:to>
                                    </p:set>
                                    <p:animEffect transition="in" filter="box(out)">
                                      <p:cBhvr>
                                        <p:cTn id="36" dur="500"/>
                                        <p:tgtEl>
                                          <p:spTgt spid="101388"/>
                                        </p:tgtEl>
                                      </p:cBhvr>
                                    </p:animEffect>
                                  </p:childTnLst>
                                </p:cTn>
                              </p:par>
                            </p:childTnLst>
                          </p:cTn>
                        </p:par>
                        <p:par>
                          <p:cTn id="37" fill="hold" nodeType="afterGroup">
                            <p:stCondLst>
                              <p:cond delay="1500"/>
                            </p:stCondLst>
                            <p:childTnLst>
                              <p:par>
                                <p:cTn id="38" presetID="4" presetClass="entr" presetSubtype="32" fill="hold" grpId="0" nodeType="afterEffect">
                                  <p:stCondLst>
                                    <p:cond delay="0"/>
                                  </p:stCondLst>
                                  <p:childTnLst>
                                    <p:set>
                                      <p:cBhvr>
                                        <p:cTn id="39" dur="1" fill="hold">
                                          <p:stCondLst>
                                            <p:cond delay="0"/>
                                          </p:stCondLst>
                                        </p:cTn>
                                        <p:tgtEl>
                                          <p:spTgt spid="101389"/>
                                        </p:tgtEl>
                                        <p:attrNameLst>
                                          <p:attrName>style.visibility</p:attrName>
                                        </p:attrNameLst>
                                      </p:cBhvr>
                                      <p:to>
                                        <p:strVal val="visible"/>
                                      </p:to>
                                    </p:set>
                                    <p:animEffect transition="in" filter="box(out)">
                                      <p:cBhvr>
                                        <p:cTn id="40" dur="500"/>
                                        <p:tgtEl>
                                          <p:spTgt spid="101389"/>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6" presetClass="entr" presetSubtype="37" fill="hold" grpId="0" nodeType="clickEffect">
                                  <p:stCondLst>
                                    <p:cond delay="0"/>
                                  </p:stCondLst>
                                  <p:childTnLst>
                                    <p:set>
                                      <p:cBhvr>
                                        <p:cTn id="44" dur="1" fill="hold">
                                          <p:stCondLst>
                                            <p:cond delay="0"/>
                                          </p:stCondLst>
                                        </p:cTn>
                                        <p:tgtEl>
                                          <p:spTgt spid="101391"/>
                                        </p:tgtEl>
                                        <p:attrNameLst>
                                          <p:attrName>style.visibility</p:attrName>
                                        </p:attrNameLst>
                                      </p:cBhvr>
                                      <p:to>
                                        <p:strVal val="visible"/>
                                      </p:to>
                                    </p:set>
                                    <p:animEffect transition="in" filter="barn(outVertical)">
                                      <p:cBhvr>
                                        <p:cTn id="45" dur="500"/>
                                        <p:tgtEl>
                                          <p:spTgt spid="101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0" grpId="0" animBg="1" autoUpdateAnimBg="0"/>
      <p:bldP spid="101381" grpId="0" animBg="1" autoUpdateAnimBg="0"/>
      <p:bldP spid="101382" grpId="0" animBg="1" autoUpdateAnimBg="0"/>
      <p:bldP spid="101383" grpId="0" animBg="1" autoUpdateAnimBg="0"/>
      <p:bldP spid="101385" grpId="0" animBg="1"/>
      <p:bldP spid="101386" grpId="0" animBg="1" autoUpdateAnimBg="0"/>
      <p:bldP spid="101387" grpId="0" animBg="1" autoUpdateAnimBg="0"/>
      <p:bldP spid="101388" grpId="0" animBg="1" autoUpdateAnimBg="0"/>
      <p:bldP spid="101389" grpId="0" animBg="1" autoUpdateAnimBg="0"/>
      <p:bldP spid="101391" grpId="0" animBg="1"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p:txBody>
          <a:bodyPr/>
          <a:lstStyle/>
          <a:p>
            <a:pPr>
              <a:buFont typeface="Arial"/>
              <a:buChar char="•"/>
            </a:pPr>
            <a:r>
              <a:rPr lang="en-US" dirty="0" smtClean="0"/>
              <a:t>NEXT week we will be learning more about Formative and Summative Assessments</a:t>
            </a:r>
          </a:p>
          <a:p>
            <a:pPr>
              <a:buFont typeface="Arial"/>
              <a:buChar char="•"/>
            </a:pPr>
            <a:r>
              <a:rPr lang="en-US" dirty="0"/>
              <a:t>R</a:t>
            </a:r>
            <a:r>
              <a:rPr lang="en-US" dirty="0" smtClean="0"/>
              <a:t>ead the article, </a:t>
            </a:r>
            <a:r>
              <a:rPr lang="en-US" i="1" dirty="0" smtClean="0"/>
              <a:t>Inside the Black Box: Raising Standards Through Classroom Assessment</a:t>
            </a:r>
            <a:r>
              <a:rPr lang="en-US" dirty="0" smtClean="0"/>
              <a:t>, by Black and </a:t>
            </a:r>
            <a:r>
              <a:rPr lang="en-US" dirty="0" err="1" smtClean="0"/>
              <a:t>Wiliam</a:t>
            </a:r>
            <a:r>
              <a:rPr lang="en-US" dirty="0" smtClean="0"/>
              <a:t> in preparation for next week’s class.</a:t>
            </a:r>
          </a:p>
          <a:p>
            <a:pPr>
              <a:buFont typeface="Arial"/>
              <a:buChar char="•"/>
            </a:pPr>
            <a:r>
              <a:rPr lang="en-US" dirty="0" smtClean="0"/>
              <a:t>You are dismissed as soon as you complete tonight’s Exit Slip (next slide).</a:t>
            </a:r>
            <a:endParaRPr lang="en-US" dirty="0"/>
          </a:p>
        </p:txBody>
      </p:sp>
    </p:spTree>
    <p:extLst>
      <p:ext uri="{BB962C8B-B14F-4D97-AF65-F5344CB8AC3E}">
        <p14:creationId xmlns:p14="http://schemas.microsoft.com/office/powerpoint/2010/main" val="1736078221"/>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280" y="436563"/>
            <a:ext cx="8041440" cy="1183954"/>
          </a:xfrm>
        </p:spPr>
        <p:txBody>
          <a:bodyPr/>
          <a:lstStyle/>
          <a:p>
            <a:r>
              <a:rPr lang="en-US" dirty="0" smtClean="0"/>
              <a:t>Exit Slip</a:t>
            </a:r>
            <a:endParaRPr lang="en-US" dirty="0"/>
          </a:p>
        </p:txBody>
      </p:sp>
      <p:pic>
        <p:nvPicPr>
          <p:cNvPr id="4" name="Content Placeholder 3"/>
          <p:cNvPicPr>
            <a:picLocks noGrp="1" noChangeAspect="1"/>
          </p:cNvPicPr>
          <p:nvPr>
            <p:ph idx="1"/>
          </p:nvPr>
        </p:nvPicPr>
        <p:blipFill>
          <a:blip r:embed="rId2"/>
          <a:srcRect l="-64220" r="-64220"/>
          <a:stretch>
            <a:fillRect/>
          </a:stretch>
        </p:blipFill>
        <p:spPr>
          <a:xfrm>
            <a:off x="-548637" y="436563"/>
            <a:ext cx="5167036" cy="2734004"/>
          </a:xfrm>
        </p:spPr>
      </p:pic>
      <p:sp>
        <p:nvSpPr>
          <p:cNvPr id="5" name="TextBox 4"/>
          <p:cNvSpPr txBox="1"/>
          <p:nvPr/>
        </p:nvSpPr>
        <p:spPr>
          <a:xfrm>
            <a:off x="3255417" y="1593848"/>
            <a:ext cx="5138596" cy="3416320"/>
          </a:xfrm>
          <a:prstGeom prst="rect">
            <a:avLst/>
          </a:prstGeom>
          <a:noFill/>
        </p:spPr>
        <p:txBody>
          <a:bodyPr wrap="square" rtlCol="0">
            <a:spAutoFit/>
          </a:bodyPr>
          <a:lstStyle/>
          <a:p>
            <a:r>
              <a:rPr lang="en-US" sz="3600" dirty="0" smtClean="0"/>
              <a:t>On a sticky note, respond to this question:</a:t>
            </a:r>
          </a:p>
          <a:p>
            <a:endParaRPr lang="en-US" sz="3600" dirty="0"/>
          </a:p>
          <a:p>
            <a:pPr marL="285750" indent="-285750">
              <a:buFont typeface="Arial"/>
              <a:buChar char="•"/>
            </a:pPr>
            <a:r>
              <a:rPr lang="en-US" sz="3600" dirty="0" smtClean="0"/>
              <a:t>What are your personal and professional beliefs about assessment?</a:t>
            </a:r>
          </a:p>
        </p:txBody>
      </p:sp>
      <p:sp>
        <p:nvSpPr>
          <p:cNvPr id="6" name="TextBox 5"/>
          <p:cNvSpPr txBox="1"/>
          <p:nvPr/>
        </p:nvSpPr>
        <p:spPr>
          <a:xfrm>
            <a:off x="788307" y="5737507"/>
            <a:ext cx="7605706" cy="369332"/>
          </a:xfrm>
          <a:prstGeom prst="rect">
            <a:avLst/>
          </a:prstGeom>
          <a:noFill/>
        </p:spPr>
        <p:txBody>
          <a:bodyPr wrap="square" rtlCol="0">
            <a:spAutoFit/>
          </a:bodyPr>
          <a:lstStyle/>
          <a:p>
            <a:r>
              <a:rPr lang="en-US" dirty="0" smtClean="0"/>
              <a:t>* Place your completed sticky note on the exit slip poster as you leave.</a:t>
            </a:r>
            <a:endParaRPr lang="en-US" dirty="0"/>
          </a:p>
        </p:txBody>
      </p:sp>
    </p:spTree>
    <p:extLst>
      <p:ext uri="{BB962C8B-B14F-4D97-AF65-F5344CB8AC3E}">
        <p14:creationId xmlns:p14="http://schemas.microsoft.com/office/powerpoint/2010/main" val="3830961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Necessary Class Materials</a:t>
            </a:r>
            <a:endParaRPr lang="en-US" dirty="0"/>
          </a:p>
        </p:txBody>
      </p:sp>
      <p:sp>
        <p:nvSpPr>
          <p:cNvPr id="3" name="Content Placeholder 2"/>
          <p:cNvSpPr>
            <a:spLocks noGrp="1"/>
          </p:cNvSpPr>
          <p:nvPr>
            <p:ph idx="1"/>
          </p:nvPr>
        </p:nvSpPr>
        <p:spPr>
          <a:xfrm>
            <a:off x="838200" y="1752600"/>
            <a:ext cx="7467600" cy="3951337"/>
          </a:xfrm>
        </p:spPr>
        <p:txBody>
          <a:bodyPr>
            <a:normAutofit/>
          </a:bodyPr>
          <a:lstStyle/>
          <a:p>
            <a:pPr>
              <a:buFont typeface="Arial"/>
              <a:buChar char="•"/>
            </a:pPr>
            <a:r>
              <a:rPr lang="en-US" dirty="0" smtClean="0"/>
              <a:t>Your math journal (any notebook will do) </a:t>
            </a:r>
          </a:p>
          <a:p>
            <a:pPr>
              <a:buFont typeface="Arial"/>
              <a:buChar char="•"/>
            </a:pPr>
            <a:r>
              <a:rPr lang="en-US" dirty="0" smtClean="0"/>
              <a:t>Class readings will mostly be copied articles for this course.  We will let you know ahead of time if you need to bring the required textbooks:</a:t>
            </a:r>
          </a:p>
          <a:p>
            <a:pPr lvl="1">
              <a:buFont typeface="Arial"/>
              <a:buChar char="•"/>
            </a:pPr>
            <a:r>
              <a:rPr lang="en-US" dirty="0"/>
              <a:t>Parker, T. H. &amp; </a:t>
            </a:r>
            <a:r>
              <a:rPr lang="en-US" dirty="0" err="1"/>
              <a:t>Baldridge</a:t>
            </a:r>
            <a:r>
              <a:rPr lang="en-US" dirty="0"/>
              <a:t>, S. J. (2004). </a:t>
            </a:r>
            <a:r>
              <a:rPr lang="en-US" i="1" dirty="0"/>
              <a:t>Elementary mathematics for teachers</a:t>
            </a:r>
            <a:r>
              <a:rPr lang="en-US" dirty="0"/>
              <a:t>. </a:t>
            </a:r>
            <a:endParaRPr lang="en-US" dirty="0" smtClean="0"/>
          </a:p>
          <a:p>
            <a:pPr lvl="1">
              <a:buFont typeface="Arial"/>
              <a:buChar char="•"/>
            </a:pPr>
            <a:r>
              <a:rPr lang="en-US" dirty="0" smtClean="0"/>
              <a:t>Van </a:t>
            </a:r>
            <a:r>
              <a:rPr lang="en-US" dirty="0"/>
              <a:t>de </a:t>
            </a:r>
            <a:r>
              <a:rPr lang="en-US" dirty="0" err="1"/>
              <a:t>Walle</a:t>
            </a:r>
            <a:r>
              <a:rPr lang="en-US" dirty="0"/>
              <a:t>, J. A. (2010). </a:t>
            </a:r>
            <a:r>
              <a:rPr lang="en-US" i="1" dirty="0"/>
              <a:t>Elementary and middle school mathematics: Teaching developmentally </a:t>
            </a:r>
            <a:endParaRPr lang="en-US" i="1" dirty="0" smtClean="0"/>
          </a:p>
          <a:p>
            <a:pPr lvl="1">
              <a:buFont typeface="Arial"/>
              <a:buChar char="•"/>
            </a:pPr>
            <a:r>
              <a:rPr lang="en-US" dirty="0" smtClean="0"/>
              <a:t>Beckman</a:t>
            </a:r>
            <a:r>
              <a:rPr lang="en-US" dirty="0"/>
              <a:t>, S. (2008) </a:t>
            </a:r>
            <a:r>
              <a:rPr lang="en-US" i="1" dirty="0"/>
              <a:t>Mathematic for Elementary </a:t>
            </a:r>
            <a:r>
              <a:rPr lang="en-US" i="1" dirty="0" smtClean="0"/>
              <a:t>Teachers</a:t>
            </a:r>
            <a:r>
              <a:rPr lang="en-US" dirty="0" smtClean="0"/>
              <a:t> </a:t>
            </a:r>
            <a:endParaRPr lang="en-US" dirty="0"/>
          </a:p>
          <a:p>
            <a:pPr lvl="1"/>
            <a:endParaRPr lang="en-US" dirty="0"/>
          </a:p>
          <a:p>
            <a:pPr lvl="1"/>
            <a:endParaRPr lang="en-US" dirty="0"/>
          </a:p>
        </p:txBody>
      </p:sp>
    </p:spTree>
    <p:extLst>
      <p:ext uri="{BB962C8B-B14F-4D97-AF65-F5344CB8AC3E}">
        <p14:creationId xmlns:p14="http://schemas.microsoft.com/office/powerpoint/2010/main" val="2809790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4" name="Content Placeholder 3"/>
          <p:cNvPicPr>
            <a:picLocks noGrp="1" noChangeAspect="1"/>
          </p:cNvPicPr>
          <p:nvPr>
            <p:ph idx="1"/>
          </p:nvPr>
        </p:nvPicPr>
        <p:blipFill>
          <a:blip r:embed="rId2"/>
          <a:srcRect t="12912" b="12912"/>
          <a:stretch>
            <a:fillRect/>
          </a:stretch>
        </p:blipFill>
        <p:spPr/>
      </p:pic>
    </p:spTree>
    <p:extLst>
      <p:ext uri="{BB962C8B-B14F-4D97-AF65-F5344CB8AC3E}">
        <p14:creationId xmlns:p14="http://schemas.microsoft.com/office/powerpoint/2010/main" val="381431501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551280" y="436563"/>
            <a:ext cx="8041440" cy="807722"/>
          </a:xfrm>
        </p:spPr>
        <p:txBody>
          <a:bodyPr/>
          <a:lstStyle/>
          <a:p>
            <a:r>
              <a:rPr lang="en-US" dirty="0" smtClean="0">
                <a:latin typeface="Arial" charset="0"/>
                <a:ea typeface="ＭＳ Ｐゴシック" charset="0"/>
              </a:rPr>
              <a:t>Assessment &amp; Instruction</a:t>
            </a:r>
            <a:endParaRPr lang="en-US" dirty="0">
              <a:latin typeface="Arial" charset="0"/>
              <a:ea typeface="ＭＳ Ｐゴシック" charset="0"/>
            </a:endParaRPr>
          </a:p>
        </p:txBody>
      </p:sp>
      <p:sp>
        <p:nvSpPr>
          <p:cNvPr id="18434" name="Rectangle 3"/>
          <p:cNvSpPr>
            <a:spLocks noGrp="1" noChangeArrowheads="1"/>
          </p:cNvSpPr>
          <p:nvPr>
            <p:ph idx="1"/>
          </p:nvPr>
        </p:nvSpPr>
        <p:spPr>
          <a:xfrm>
            <a:off x="685800" y="1693254"/>
            <a:ext cx="7293952" cy="4478946"/>
          </a:xfrm>
        </p:spPr>
        <p:txBody>
          <a:bodyPr/>
          <a:lstStyle/>
          <a:p>
            <a:pPr>
              <a:buFontTx/>
              <a:buNone/>
            </a:pPr>
            <a:r>
              <a:rPr lang="en-US" u="sng" dirty="0">
                <a:latin typeface="Arial" charset="0"/>
                <a:ea typeface="ＭＳ Ｐゴシック" charset="0"/>
              </a:rPr>
              <a:t>Purposes</a:t>
            </a:r>
          </a:p>
          <a:p>
            <a:pPr>
              <a:buFont typeface="Arial"/>
              <a:buChar char="•"/>
            </a:pPr>
            <a:r>
              <a:rPr lang="en-US" dirty="0">
                <a:latin typeface="Arial" charset="0"/>
                <a:ea typeface="ＭＳ Ｐゴシック" charset="0"/>
              </a:rPr>
              <a:t>Develop a deeper understanding of balanced assessment systems. </a:t>
            </a:r>
          </a:p>
          <a:p>
            <a:pPr>
              <a:buFont typeface="Arial"/>
              <a:buChar char="•"/>
            </a:pPr>
            <a:r>
              <a:rPr lang="en-US" dirty="0">
                <a:latin typeface="Arial" charset="0"/>
                <a:ea typeface="ＭＳ Ｐゴシック" charset="0"/>
              </a:rPr>
              <a:t>Develop a deeper understanding of </a:t>
            </a:r>
            <a:r>
              <a:rPr lang="en-US" dirty="0" smtClean="0">
                <a:latin typeface="Arial" charset="0"/>
                <a:ea typeface="ＭＳ Ｐゴシック" charset="0"/>
              </a:rPr>
              <a:t>the following types of assessments:</a:t>
            </a:r>
          </a:p>
          <a:p>
            <a:pPr lvl="1">
              <a:buFont typeface="Wingdings" charset="2"/>
              <a:buChar char="Ø"/>
            </a:pPr>
            <a:r>
              <a:rPr lang="en-US" dirty="0"/>
              <a:t>Summative </a:t>
            </a:r>
            <a:r>
              <a:rPr lang="en-US" dirty="0" smtClean="0"/>
              <a:t>and </a:t>
            </a:r>
            <a:r>
              <a:rPr lang="en-US" dirty="0"/>
              <a:t>Formative assessments</a:t>
            </a:r>
          </a:p>
          <a:p>
            <a:pPr lvl="1">
              <a:buFont typeface="Wingdings" charset="2"/>
              <a:buChar char="Ø"/>
            </a:pPr>
            <a:r>
              <a:rPr lang="en-US" dirty="0"/>
              <a:t>Open, closed, and performance tasks</a:t>
            </a:r>
          </a:p>
          <a:p>
            <a:pPr lvl="1">
              <a:buFont typeface="Wingdings" charset="2"/>
              <a:buChar char="Ø"/>
            </a:pPr>
            <a:r>
              <a:rPr lang="en-US" dirty="0"/>
              <a:t>Criterion and norm referenced tests </a:t>
            </a:r>
            <a:endParaRPr lang="en-US" dirty="0">
              <a:latin typeface="Arial" charset="0"/>
              <a:ea typeface="ＭＳ Ｐゴシック" charset="0"/>
            </a:endParaRPr>
          </a:p>
        </p:txBody>
      </p:sp>
    </p:spTree>
    <p:extLst>
      <p:ext uri="{BB962C8B-B14F-4D97-AF65-F5344CB8AC3E}">
        <p14:creationId xmlns:p14="http://schemas.microsoft.com/office/powerpoint/2010/main" val="372274583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algn="ctr"/>
            <a:r>
              <a:rPr lang="en-US">
                <a:latin typeface="Copperplate Gothic Bold" charset="0"/>
              </a:rPr>
              <a:t>HOW DO YOU ASSESS?</a:t>
            </a:r>
          </a:p>
        </p:txBody>
      </p:sp>
      <p:sp>
        <p:nvSpPr>
          <p:cNvPr id="2052" name="Rectangle 3"/>
          <p:cNvSpPr>
            <a:spLocks noGrp="1" noChangeArrowheads="1"/>
          </p:cNvSpPr>
          <p:nvPr>
            <p:ph type="body" sz="half" idx="1"/>
          </p:nvPr>
        </p:nvSpPr>
        <p:spPr>
          <a:xfrm>
            <a:off x="685800" y="1752600"/>
            <a:ext cx="8001000" cy="4648200"/>
          </a:xfrm>
        </p:spPr>
        <p:txBody>
          <a:bodyPr/>
          <a:lstStyle/>
          <a:p>
            <a:pPr defTabSz="511175">
              <a:buFont typeface="Wingdings" charset="0"/>
              <a:buNone/>
            </a:pPr>
            <a:r>
              <a:rPr lang="en-US" sz="2800" dirty="0">
                <a:latin typeface="Arial" charset="0"/>
              </a:rPr>
              <a:t>	</a:t>
            </a:r>
            <a:r>
              <a:rPr lang="en-US" b="1" dirty="0">
                <a:solidFill>
                  <a:srgbClr val="A63212"/>
                </a:solidFill>
                <a:latin typeface="Arial" charset="0"/>
              </a:rPr>
              <a:t>List some ways you typically assess students in your classroom.</a:t>
            </a:r>
          </a:p>
          <a:p>
            <a:pPr defTabSz="511175">
              <a:buFont typeface="Wingdings" charset="0"/>
              <a:buNone/>
            </a:pPr>
            <a:r>
              <a:rPr lang="en-US" sz="2800" b="1" dirty="0">
                <a:solidFill>
                  <a:srgbClr val="A63212"/>
                </a:solidFill>
                <a:latin typeface="Arial" charset="0"/>
              </a:rPr>
              <a:t>			   1.</a:t>
            </a:r>
          </a:p>
          <a:p>
            <a:pPr defTabSz="511175">
              <a:buFont typeface="Wingdings" charset="0"/>
              <a:buNone/>
            </a:pPr>
            <a:endParaRPr lang="en-US" sz="2400" b="1" dirty="0">
              <a:solidFill>
                <a:srgbClr val="A63212"/>
              </a:solidFill>
              <a:latin typeface="Arial" charset="0"/>
            </a:endParaRPr>
          </a:p>
          <a:p>
            <a:pPr defTabSz="511175">
              <a:buFont typeface="Wingdings" charset="0"/>
              <a:buNone/>
            </a:pPr>
            <a:r>
              <a:rPr lang="en-US" sz="2800" b="1" dirty="0">
                <a:solidFill>
                  <a:srgbClr val="A63212"/>
                </a:solidFill>
                <a:latin typeface="Arial" charset="0"/>
              </a:rPr>
              <a:t>			   2.</a:t>
            </a:r>
          </a:p>
          <a:p>
            <a:pPr defTabSz="511175">
              <a:buFont typeface="Wingdings" charset="0"/>
              <a:buNone/>
            </a:pPr>
            <a:endParaRPr lang="en-US" sz="2400" b="1" dirty="0">
              <a:solidFill>
                <a:srgbClr val="A63212"/>
              </a:solidFill>
              <a:latin typeface="Arial" charset="0"/>
            </a:endParaRPr>
          </a:p>
          <a:p>
            <a:pPr defTabSz="511175">
              <a:buFont typeface="Wingdings" charset="0"/>
              <a:buNone/>
            </a:pPr>
            <a:r>
              <a:rPr lang="en-US" sz="2800" b="1" dirty="0">
                <a:solidFill>
                  <a:srgbClr val="A63212"/>
                </a:solidFill>
                <a:latin typeface="Arial" charset="0"/>
              </a:rPr>
              <a:t>			   3.</a:t>
            </a:r>
          </a:p>
          <a:p>
            <a:pPr defTabSz="511175">
              <a:buFont typeface="Wingdings" charset="0"/>
              <a:buNone/>
            </a:pPr>
            <a:endParaRPr lang="en-US" sz="2400" b="1" dirty="0">
              <a:solidFill>
                <a:srgbClr val="A63212"/>
              </a:solidFill>
              <a:latin typeface="Arial" charset="0"/>
            </a:endParaRPr>
          </a:p>
          <a:p>
            <a:pPr defTabSz="511175">
              <a:buFont typeface="Wingdings" charset="0"/>
              <a:buNone/>
            </a:pPr>
            <a:r>
              <a:rPr lang="en-US" sz="2800" b="1" dirty="0">
                <a:solidFill>
                  <a:srgbClr val="A63212"/>
                </a:solidFill>
                <a:latin typeface="Arial" charset="0"/>
              </a:rPr>
              <a:t>			   4.</a:t>
            </a:r>
          </a:p>
        </p:txBody>
      </p:sp>
      <p:graphicFrame>
        <p:nvGraphicFramePr>
          <p:cNvPr id="2050" name="Object 4"/>
          <p:cNvGraphicFramePr>
            <a:graphicFrameLocks noGrp="1" noChangeAspect="1"/>
          </p:cNvGraphicFramePr>
          <p:nvPr>
            <p:ph sz="half" idx="2"/>
          </p:nvPr>
        </p:nvGraphicFramePr>
        <p:xfrm>
          <a:off x="395288" y="3200400"/>
          <a:ext cx="1357312" cy="2895600"/>
        </p:xfrm>
        <a:graphic>
          <a:graphicData uri="http://schemas.openxmlformats.org/presentationml/2006/ole">
            <mc:AlternateContent xmlns:mc="http://schemas.openxmlformats.org/markup-compatibility/2006">
              <mc:Choice xmlns:v="urn:schemas-microsoft-com:vml" Requires="v">
                <p:oleObj spid="_x0000_s2065" name="Clip" r:id="rId4" imgW="1064376" imgH="2288727" progId="MS_ClipArt_Gallery.5">
                  <p:embed/>
                </p:oleObj>
              </mc:Choice>
              <mc:Fallback>
                <p:oleObj name="Clip" r:id="rId4" imgW="1064376" imgH="2288727" progId="MS_ClipArt_Gallery.5">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288" y="3200400"/>
                        <a:ext cx="1357312"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oleObj>
              </mc:Fallback>
            </mc:AlternateContent>
          </a:graphicData>
        </a:graphic>
      </p:graphicFrame>
    </p:spTree>
    <p:extLst>
      <p:ext uri="{BB962C8B-B14F-4D97-AF65-F5344CB8AC3E}">
        <p14:creationId xmlns:p14="http://schemas.microsoft.com/office/powerpoint/2010/main" val="106408405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word “assess”</a:t>
            </a:r>
            <a:endParaRPr lang="en-US" dirty="0"/>
          </a:p>
        </p:txBody>
      </p:sp>
      <p:sp>
        <p:nvSpPr>
          <p:cNvPr id="3" name="Content Placeholder 2"/>
          <p:cNvSpPr>
            <a:spLocks noGrp="1"/>
          </p:cNvSpPr>
          <p:nvPr>
            <p:ph idx="1"/>
          </p:nvPr>
        </p:nvSpPr>
        <p:spPr/>
        <p:txBody>
          <a:bodyPr/>
          <a:lstStyle/>
          <a:p>
            <a:pPr marL="0" indent="0">
              <a:buNone/>
            </a:pPr>
            <a:r>
              <a:rPr lang="en-US" dirty="0">
                <a:latin typeface="Arial" charset="0"/>
              </a:rPr>
              <a:t>Comes from the Latin verb ‘</a:t>
            </a:r>
            <a:r>
              <a:rPr lang="en-US" dirty="0" err="1">
                <a:latin typeface="Arial" charset="0"/>
              </a:rPr>
              <a:t>assidere</a:t>
            </a:r>
            <a:r>
              <a:rPr lang="en-US" dirty="0">
                <a:latin typeface="Arial" charset="0"/>
              </a:rPr>
              <a:t>’ meaning ‘to sit with’.  In assessment one is supposed to sit with the learner. This implies it is something we do </a:t>
            </a:r>
            <a:r>
              <a:rPr lang="en-US" i="1" u="sng" dirty="0">
                <a:solidFill>
                  <a:srgbClr val="FF0000"/>
                </a:solidFill>
                <a:latin typeface="Arial" charset="0"/>
              </a:rPr>
              <a:t>with</a:t>
            </a:r>
            <a:r>
              <a:rPr lang="en-US" i="1" dirty="0">
                <a:latin typeface="Arial" charset="0"/>
              </a:rPr>
              <a:t> </a:t>
            </a:r>
            <a:r>
              <a:rPr lang="en-US" dirty="0">
                <a:latin typeface="Arial" charset="0"/>
              </a:rPr>
              <a:t>and</a:t>
            </a:r>
            <a:r>
              <a:rPr lang="en-US" i="1" dirty="0">
                <a:latin typeface="Arial" charset="0"/>
              </a:rPr>
              <a:t> </a:t>
            </a:r>
            <a:r>
              <a:rPr lang="en-US" i="1" u="sng" dirty="0">
                <a:solidFill>
                  <a:srgbClr val="FF0000"/>
                </a:solidFill>
                <a:latin typeface="Arial" charset="0"/>
              </a:rPr>
              <a:t>for</a:t>
            </a:r>
            <a:r>
              <a:rPr lang="en-US" i="1" dirty="0">
                <a:latin typeface="Arial" charset="0"/>
              </a:rPr>
              <a:t> </a:t>
            </a:r>
            <a:r>
              <a:rPr lang="en-US" dirty="0">
                <a:latin typeface="Arial" charset="0"/>
              </a:rPr>
              <a:t>students and not </a:t>
            </a:r>
            <a:r>
              <a:rPr lang="en-US" i="1" u="sng" dirty="0">
                <a:solidFill>
                  <a:srgbClr val="FF0000"/>
                </a:solidFill>
                <a:latin typeface="Arial" charset="0"/>
              </a:rPr>
              <a:t>to</a:t>
            </a:r>
            <a:r>
              <a:rPr lang="en-US" dirty="0">
                <a:latin typeface="Arial" charset="0"/>
              </a:rPr>
              <a:t> students (Green, 1998)</a:t>
            </a:r>
            <a:endParaRPr lang="en-AU" dirty="0">
              <a:latin typeface="Arial" charset="0"/>
            </a:endParaRPr>
          </a:p>
          <a:p>
            <a:endParaRPr lang="en-US" dirty="0"/>
          </a:p>
        </p:txBody>
      </p:sp>
    </p:spTree>
    <p:extLst>
      <p:ext uri="{BB962C8B-B14F-4D97-AF65-F5344CB8AC3E}">
        <p14:creationId xmlns:p14="http://schemas.microsoft.com/office/powerpoint/2010/main" val="218650486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Sketchbook.thmx</Template>
  <TotalTime>197</TotalTime>
  <Words>3650</Words>
  <Application>Microsoft Macintosh PowerPoint</Application>
  <PresentationFormat>On-screen Show (4:3)</PresentationFormat>
  <Paragraphs>401</Paragraphs>
  <Slides>44</Slides>
  <Notes>23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Sketchbook</vt:lpstr>
      <vt:lpstr>Clip</vt:lpstr>
      <vt:lpstr>Welcome to  EDUC 5555 Assessment and Intervention</vt:lpstr>
      <vt:lpstr>PowerPoint Presentation</vt:lpstr>
      <vt:lpstr>Course Overview</vt:lpstr>
      <vt:lpstr>Norms for Math Endorsement Classes</vt:lpstr>
      <vt:lpstr>Necessary Class Materials</vt:lpstr>
      <vt:lpstr>Questions?</vt:lpstr>
      <vt:lpstr>Assessment &amp; Instruction</vt:lpstr>
      <vt:lpstr>HOW DO YOU ASSESS?</vt:lpstr>
      <vt:lpstr>The word “assess”</vt:lpstr>
      <vt:lpstr>PowerPoint Presentation</vt:lpstr>
      <vt:lpstr>Values and Attitudes about Assessment</vt:lpstr>
      <vt:lpstr>PowerPoint Presentation</vt:lpstr>
      <vt:lpstr>The State of Assessment</vt:lpstr>
      <vt:lpstr>ASSESSMENT PROCESS </vt:lpstr>
      <vt:lpstr>PRE-ASSESSMENT</vt:lpstr>
      <vt:lpstr>Pre-Assessment Strategies</vt:lpstr>
      <vt:lpstr>PowerPoint Presentation</vt:lpstr>
      <vt:lpstr>Formative Assessment</vt:lpstr>
      <vt:lpstr>Formative Assessment is…</vt:lpstr>
      <vt:lpstr>Formative Assessment Strategies</vt:lpstr>
      <vt:lpstr>Summative Assessment</vt:lpstr>
      <vt:lpstr>Summative Assessment Strategies</vt:lpstr>
      <vt:lpstr>PowerPoint Presentation</vt:lpstr>
      <vt:lpstr>The Garden Analogy</vt:lpstr>
      <vt:lpstr>Factors Inhibiting Assessment</vt:lpstr>
      <vt:lpstr>Self-evaluation</vt:lpstr>
      <vt:lpstr>Classroom Assessments</vt:lpstr>
      <vt:lpstr>The Assessment–Instruction Process </vt:lpstr>
      <vt:lpstr>PowerPoint Presentation</vt:lpstr>
      <vt:lpstr>BREAK</vt:lpstr>
      <vt:lpstr>HW article: The Role of Assessment in Elementary Math </vt:lpstr>
      <vt:lpstr>A Balanced Assessment System </vt:lpstr>
      <vt:lpstr>Users and Uses of Assessment</vt:lpstr>
      <vt:lpstr>Users and Uses of Assessment</vt:lpstr>
      <vt:lpstr>Which stakeholder group currently makes the best use of assessment information?</vt:lpstr>
      <vt:lpstr>Which part of a balanced assessment system do you think is used the least?</vt:lpstr>
      <vt:lpstr>What types of Assessment Methods Can Be Used?</vt:lpstr>
      <vt:lpstr>What types of Assessment Methods Can Be Used?</vt:lpstr>
      <vt:lpstr>What types of Assessment Methods Can Be Used?</vt:lpstr>
      <vt:lpstr>What types of Assessment Methods Can Be Used?</vt:lpstr>
      <vt:lpstr>What types of Assessment Methods Can Be Used?</vt:lpstr>
      <vt:lpstr>Matching Assessment Targets and Methods</vt:lpstr>
      <vt:lpstr>THANK YOU!</vt:lpstr>
      <vt:lpstr>Exit Slip</vt:lpstr>
    </vt:vector>
  </TitlesOfParts>
  <Company>Canyons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Piper Riddle</dc:creator>
  <cp:lastModifiedBy>Piper Riddle</cp:lastModifiedBy>
  <cp:revision>23</cp:revision>
  <dcterms:created xsi:type="dcterms:W3CDTF">2011-07-08T16:36:26Z</dcterms:created>
  <dcterms:modified xsi:type="dcterms:W3CDTF">2011-08-19T02:02:09Z</dcterms:modified>
</cp:coreProperties>
</file>